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8" r:id="rId4"/>
    <p:sldId id="269" r:id="rId5"/>
    <p:sldId id="270" r:id="rId6"/>
    <p:sldId id="258" r:id="rId7"/>
    <p:sldId id="259"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67" r:id="rId27"/>
  </p:sldIdLst>
  <p:sldSz cx="18288000" cy="10287000"/>
  <p:notesSz cx="6858000" cy="9144000"/>
  <p:embeddedFontLst>
    <p:embeddedFont>
      <p:font typeface="Questrial" pitchFamily="2" charset="0"/>
      <p:regular r:id="rId28"/>
    </p:embeddedFont>
    <p:embeddedFont>
      <p:font typeface="Sabon Next LT" panose="02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4EE016-C553-061A-210A-6E297CAE091B}" v="129" dt="2025-06-26T15:33:52.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varScale="1">
        <p:scale>
          <a:sx n="46" d="100"/>
          <a:sy n="46" d="100"/>
        </p:scale>
        <p:origin x="78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10" Type="http://schemas.openxmlformats.org/officeDocument/2006/relationships/hyperlink" Target="https://github.com/ICEI-PUC-Minas-PPL-CDIA/G11-desigualdades-sociais-mercado-trabalho" TargetMode="External"/><Relationship Id="rId4" Type="http://schemas.openxmlformats.org/officeDocument/2006/relationships/image" Target="../media/image3.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10710603" flipV="1">
            <a:off x="13944206" y="4754673"/>
            <a:ext cx="5779143" cy="7659105"/>
          </a:xfrm>
          <a:custGeom>
            <a:avLst/>
            <a:gdLst/>
            <a:ahLst/>
            <a:cxnLst/>
            <a:rect l="l" t="t" r="r" b="b"/>
            <a:pathLst>
              <a:path w="5779143" h="7659105">
                <a:moveTo>
                  <a:pt x="0" y="7659105"/>
                </a:moveTo>
                <a:lnTo>
                  <a:pt x="5779143" y="7659105"/>
                </a:lnTo>
                <a:lnTo>
                  <a:pt x="5779143" y="0"/>
                </a:lnTo>
                <a:lnTo>
                  <a:pt x="0" y="0"/>
                </a:lnTo>
                <a:lnTo>
                  <a:pt x="0" y="7659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p:cNvSpPr/>
          <p:nvPr/>
        </p:nvSpPr>
        <p:spPr>
          <a:xfrm rot="659014" flipV="1">
            <a:off x="-1608015" y="-2626550"/>
            <a:ext cx="5779143" cy="7659105"/>
          </a:xfrm>
          <a:custGeom>
            <a:avLst/>
            <a:gdLst/>
            <a:ahLst/>
            <a:cxnLst/>
            <a:rect l="l" t="t" r="r" b="b"/>
            <a:pathLst>
              <a:path w="5779143" h="7659105">
                <a:moveTo>
                  <a:pt x="0" y="7659105"/>
                </a:moveTo>
                <a:lnTo>
                  <a:pt x="5779142" y="7659105"/>
                </a:lnTo>
                <a:lnTo>
                  <a:pt x="5779142" y="0"/>
                </a:lnTo>
                <a:lnTo>
                  <a:pt x="0" y="0"/>
                </a:lnTo>
                <a:lnTo>
                  <a:pt x="0" y="7659105"/>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p>
        </p:txBody>
      </p:sp>
      <p:sp>
        <p:nvSpPr>
          <p:cNvPr id="4" name="TextBox 4"/>
          <p:cNvSpPr txBox="1"/>
          <p:nvPr/>
        </p:nvSpPr>
        <p:spPr>
          <a:xfrm>
            <a:off x="2444150" y="2500750"/>
            <a:ext cx="13399700" cy="4360168"/>
          </a:xfrm>
          <a:prstGeom prst="rect">
            <a:avLst/>
          </a:prstGeom>
        </p:spPr>
        <p:txBody>
          <a:bodyPr lIns="0" tIns="0" rIns="0" bIns="0" rtlCol="0" anchor="t">
            <a:spAutoFit/>
          </a:bodyPr>
          <a:lstStyle/>
          <a:p>
            <a:pPr algn="ctr">
              <a:lnSpc>
                <a:spcPts val="8395"/>
              </a:lnSpc>
            </a:pPr>
            <a:r>
              <a:rPr lang="pt-BR" sz="9328" b="1" spc="923" dirty="0">
                <a:solidFill>
                  <a:srgbClr val="FFFFFF"/>
                </a:solidFill>
                <a:latin typeface="Sabon Next LT" panose="02000500000000000000" pitchFamily="2" charset="0"/>
                <a:ea typeface="Questrial"/>
                <a:cs typeface="Sabon Next LT" panose="02000500000000000000" pitchFamily="2" charset="0"/>
                <a:sym typeface="Questrial"/>
              </a:rPr>
              <a:t>DESIGUALDADE SOCIAL NO MERCADO DE DADOS NO BRASIL</a:t>
            </a:r>
            <a:endParaRPr lang="pt-BR" sz="9328" b="1" spc="923" noProof="0" dirty="0">
              <a:solidFill>
                <a:srgbClr val="FFFFFF"/>
              </a:solidFill>
              <a:latin typeface="Sabon Next LT" panose="02000500000000000000" pitchFamily="2" charset="0"/>
              <a:ea typeface="Questrial"/>
              <a:cs typeface="Sabon Next LT" panose="02000500000000000000" pitchFamily="2" charset="0"/>
              <a:sym typeface="Questrial"/>
            </a:endParaRPr>
          </a:p>
        </p:txBody>
      </p:sp>
      <p:sp>
        <p:nvSpPr>
          <p:cNvPr id="8" name="TextBox 8"/>
          <p:cNvSpPr txBox="1"/>
          <p:nvPr/>
        </p:nvSpPr>
        <p:spPr>
          <a:xfrm>
            <a:off x="2444150" y="7502531"/>
            <a:ext cx="13399700" cy="709040"/>
          </a:xfrm>
          <a:prstGeom prst="rect">
            <a:avLst/>
          </a:prstGeom>
        </p:spPr>
        <p:txBody>
          <a:bodyPr lIns="0" tIns="0" rIns="0" bIns="0" rtlCol="0" anchor="t">
            <a:spAutoFit/>
          </a:bodyPr>
          <a:lstStyle/>
          <a:p>
            <a:pPr algn="ctr">
              <a:lnSpc>
                <a:spcPts val="2700"/>
              </a:lnSpc>
            </a:pPr>
            <a:r>
              <a:rPr lang="pt-BR" sz="3000" spc="297" noProof="0" dirty="0">
                <a:solidFill>
                  <a:srgbClr val="FFFFFF"/>
                </a:solidFill>
                <a:latin typeface="Sabon Next LT" panose="02000500000000000000" pitchFamily="2" charset="0"/>
                <a:ea typeface="Questrial"/>
                <a:cs typeface="Sabon Next LT" panose="02000500000000000000" pitchFamily="2" charset="0"/>
                <a:sym typeface="Questrial"/>
              </a:rPr>
              <a:t>Rafael Silvestre </a:t>
            </a:r>
          </a:p>
          <a:p>
            <a:pPr algn="ctr">
              <a:lnSpc>
                <a:spcPts val="2700"/>
              </a:lnSpc>
            </a:pPr>
            <a:r>
              <a:rPr lang="pt-BR" sz="3000" spc="297" dirty="0">
                <a:solidFill>
                  <a:srgbClr val="FFFFFF"/>
                </a:solidFill>
                <a:latin typeface="Sabon Next LT" panose="02000500000000000000" pitchFamily="2" charset="0"/>
                <a:ea typeface="Questrial"/>
                <a:cs typeface="Sabon Next LT" panose="02000500000000000000" pitchFamily="2" charset="0"/>
                <a:sym typeface="Questrial"/>
              </a:rPr>
              <a:t>Eduardo Landeiro </a:t>
            </a:r>
            <a:endParaRPr lang="pt-BR" sz="3000" spc="297" noProof="0" dirty="0">
              <a:solidFill>
                <a:srgbClr val="FFFFFF"/>
              </a:solidFill>
              <a:latin typeface="Sabon Next LT" panose="02000500000000000000" pitchFamily="2" charset="0"/>
              <a:ea typeface="Questrial"/>
              <a:cs typeface="Sabon Next LT" panose="02000500000000000000" pitchFamily="2" charset="0"/>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A8045-4265-8BE6-947C-75ECFB04FF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248A5F-26A7-35A0-CC78-2111FF4A28DA}"/>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CEA58914-BBFC-2947-B0C2-397965A1E28D}"/>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15FAB078-B131-6775-99BA-415F5BC19DA9}"/>
              </a:ext>
            </a:extLst>
          </p:cNvPr>
          <p:cNvSpPr txBox="1"/>
          <p:nvPr/>
        </p:nvSpPr>
        <p:spPr>
          <a:xfrm>
            <a:off x="3670878" y="251795"/>
            <a:ext cx="10946241" cy="782265"/>
          </a:xfrm>
          <a:prstGeom prst="rect">
            <a:avLst/>
          </a:prstGeom>
        </p:spPr>
        <p:txBody>
          <a:bodyPr wrap="square" lIns="0" tIns="0" rIns="0" bIns="0" rtlCol="0" anchor="t">
            <a:spAutoFit/>
          </a:bodyPr>
          <a:lstStyle/>
          <a:p>
            <a:pPr algn="ctr">
              <a:lnSpc>
                <a:spcPts val="6136"/>
              </a:lnSpc>
            </a:pPr>
            <a:r>
              <a:rPr lang="pt-BR" sz="5200" spc="514" dirty="0">
                <a:solidFill>
                  <a:srgbClr val="3533CB"/>
                </a:solidFill>
                <a:latin typeface="Sabon Next LT" panose="02000500000000000000" pitchFamily="2" charset="0"/>
                <a:ea typeface="Questrial"/>
                <a:cs typeface="Sabon Next LT" panose="02000500000000000000" pitchFamily="2" charset="0"/>
                <a:sym typeface="Questrial"/>
              </a:rPr>
              <a:t>Histogramas </a:t>
            </a:r>
            <a:endPar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A63BBCCE-3CF9-7644-557C-8A6467F0ED55}"/>
              </a:ext>
            </a:extLst>
          </p:cNvPr>
          <p:cNvSpPr/>
          <p:nvPr/>
        </p:nvSpPr>
        <p:spPr>
          <a:xfrm>
            <a:off x="7285547" y="12573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7" name="Imagem 6">
            <a:extLst>
              <a:ext uri="{FF2B5EF4-FFF2-40B4-BE49-F238E27FC236}">
                <a16:creationId xmlns:a16="http://schemas.microsoft.com/office/drawing/2014/main" id="{D563C0D5-1202-1AAC-D327-32FD88399F76}"/>
              </a:ext>
            </a:extLst>
          </p:cNvPr>
          <p:cNvPicPr>
            <a:picLocks noChangeAspect="1"/>
          </p:cNvPicPr>
          <p:nvPr/>
        </p:nvPicPr>
        <p:blipFill>
          <a:blip r:embed="rId4"/>
          <a:stretch>
            <a:fillRect/>
          </a:stretch>
        </p:blipFill>
        <p:spPr>
          <a:xfrm>
            <a:off x="3920788" y="1618035"/>
            <a:ext cx="9898612" cy="7886699"/>
          </a:xfrm>
          <a:prstGeom prst="rect">
            <a:avLst/>
          </a:prstGeom>
        </p:spPr>
      </p:pic>
    </p:spTree>
    <p:extLst>
      <p:ext uri="{BB962C8B-B14F-4D97-AF65-F5344CB8AC3E}">
        <p14:creationId xmlns:p14="http://schemas.microsoft.com/office/powerpoint/2010/main" val="38025354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70DB-C70F-1668-5E0B-65712AB3FB0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916D9F-F2EC-C1CB-88AA-1665DF05EF77}"/>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8E42D08A-7F25-AA56-99E5-5B88C5FC0E5F}"/>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980B1C72-A245-FB32-422F-5F0748AB7AD7}"/>
              </a:ext>
            </a:extLst>
          </p:cNvPr>
          <p:cNvSpPr txBox="1"/>
          <p:nvPr/>
        </p:nvSpPr>
        <p:spPr>
          <a:xfrm>
            <a:off x="1810380" y="342900"/>
            <a:ext cx="14763382" cy="3262432"/>
          </a:xfrm>
          <a:prstGeom prst="rect">
            <a:avLst/>
          </a:prstGeom>
        </p:spPr>
        <p:txBody>
          <a:bodyPr wrap="square" lIns="0" tIns="0" rIns="0" bIns="0" rtlCol="0" anchor="t">
            <a:spAutoFit/>
          </a:bodyPr>
          <a:lstStyle/>
          <a:p>
            <a:pPr algn="ctr"/>
            <a:r>
              <a:rPr lang="pt-BR" sz="3600" b="1" dirty="0">
                <a:solidFill>
                  <a:srgbClr val="3533CB"/>
                </a:solidFill>
                <a:latin typeface="Sabon Next LT" panose="02000500000000000000" pitchFamily="2" charset="0"/>
                <a:cs typeface="Sabon Next LT" panose="02000500000000000000" pitchFamily="2" charset="0"/>
              </a:rPr>
              <a:t>Como a faixa salarial média varia entre profissionais de diferentes gêneros em cada região do Brasil?</a:t>
            </a:r>
            <a:endParaRPr lang="pt-BR" sz="3600" dirty="0">
              <a:solidFill>
                <a:srgbClr val="3533CB"/>
              </a:solidFill>
              <a:latin typeface="Sabon Next LT" panose="02000500000000000000" pitchFamily="2" charset="0"/>
              <a:cs typeface="Sabon Next LT" panose="02000500000000000000" pitchFamily="2" charset="0"/>
            </a:endParaRPr>
          </a:p>
          <a:p>
            <a:pPr algn="ctr"/>
            <a:br>
              <a:rPr lang="pt-BR" sz="8800" dirty="0">
                <a:solidFill>
                  <a:schemeClr val="tx2">
                    <a:lumMod val="75000"/>
                  </a:schemeClr>
                </a:solidFill>
                <a:latin typeface="Sabon Next LT" panose="02000500000000000000" pitchFamily="2" charset="0"/>
                <a:cs typeface="Sabon Next LT" panose="02000500000000000000" pitchFamily="2" charset="0"/>
              </a:rPr>
            </a:br>
            <a:r>
              <a:rPr lang="pt-BR" sz="5200" spc="514" dirty="0">
                <a:solidFill>
                  <a:srgbClr val="3533CB"/>
                </a:solidFill>
                <a:latin typeface="Sabon Next LT" panose="02000500000000000000" pitchFamily="2" charset="0"/>
                <a:ea typeface="Questrial"/>
                <a:cs typeface="Sabon Next LT" panose="02000500000000000000" pitchFamily="2" charset="0"/>
                <a:sym typeface="Questrial"/>
              </a:rPr>
              <a:t> </a:t>
            </a:r>
            <a:endPar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7A4ACA80-F4B3-F035-AD74-E308FF53DCD8}"/>
              </a:ext>
            </a:extLst>
          </p:cNvPr>
          <p:cNvSpPr/>
          <p:nvPr/>
        </p:nvSpPr>
        <p:spPr>
          <a:xfrm>
            <a:off x="7285549" y="17145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4" name="Imagem 3">
            <a:extLst>
              <a:ext uri="{FF2B5EF4-FFF2-40B4-BE49-F238E27FC236}">
                <a16:creationId xmlns:a16="http://schemas.microsoft.com/office/drawing/2014/main" id="{A35712BD-743D-F8D7-A90F-FE92B891E887}"/>
              </a:ext>
            </a:extLst>
          </p:cNvPr>
          <p:cNvPicPr>
            <a:picLocks noChangeAspect="1"/>
          </p:cNvPicPr>
          <p:nvPr/>
        </p:nvPicPr>
        <p:blipFill>
          <a:blip r:embed="rId4"/>
          <a:stretch>
            <a:fillRect/>
          </a:stretch>
        </p:blipFill>
        <p:spPr>
          <a:xfrm>
            <a:off x="3733800" y="2374328"/>
            <a:ext cx="11366833" cy="7048499"/>
          </a:xfrm>
          <a:prstGeom prst="rect">
            <a:avLst/>
          </a:prstGeom>
        </p:spPr>
      </p:pic>
    </p:spTree>
    <p:extLst>
      <p:ext uri="{BB962C8B-B14F-4D97-AF65-F5344CB8AC3E}">
        <p14:creationId xmlns:p14="http://schemas.microsoft.com/office/powerpoint/2010/main" val="22288857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C1E3-D1B2-D07F-850C-969AD18CCA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59D0C0-98E7-83DE-ABEA-22E6E07A0CC9}"/>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CE568007-C57A-E9F3-D52C-DA47693ABA5A}"/>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C016097E-6265-F92C-D63B-C32E5F8EF2F8}"/>
              </a:ext>
            </a:extLst>
          </p:cNvPr>
          <p:cNvSpPr txBox="1"/>
          <p:nvPr/>
        </p:nvSpPr>
        <p:spPr>
          <a:xfrm>
            <a:off x="1143761" y="593619"/>
            <a:ext cx="16096620" cy="4124206"/>
          </a:xfrm>
          <a:prstGeom prst="rect">
            <a:avLst/>
          </a:prstGeom>
        </p:spPr>
        <p:txBody>
          <a:bodyPr wrap="square" lIns="0" tIns="0" rIns="0" bIns="0" rtlCol="0" anchor="t">
            <a:spAutoFit/>
          </a:bodyPr>
          <a:lstStyle/>
          <a:p>
            <a:pPr algn="ctr"/>
            <a:r>
              <a:rPr lang="pt-BR" sz="4800" b="1" dirty="0">
                <a:solidFill>
                  <a:srgbClr val="3533CB"/>
                </a:solidFill>
                <a:latin typeface="Sabon Next LT" panose="02000500000000000000" pitchFamily="2" charset="0"/>
                <a:cs typeface="Sabon Next LT" panose="02000500000000000000" pitchFamily="2" charset="0"/>
              </a:rPr>
              <a:t>Qual é a relação entre nível de escolaridade e faixa salarial?</a:t>
            </a:r>
            <a:endParaRPr lang="pt-BR" sz="4800" dirty="0">
              <a:solidFill>
                <a:srgbClr val="3533CB"/>
              </a:solidFill>
              <a:latin typeface="Sabon Next LT" panose="02000500000000000000" pitchFamily="2" charset="0"/>
              <a:cs typeface="Sabon Next LT" panose="02000500000000000000" pitchFamily="2" charset="0"/>
            </a:endParaRPr>
          </a:p>
          <a:p>
            <a:pPr algn="ctr"/>
            <a:br>
              <a:rPr lang="pt-BR" sz="8000" dirty="0">
                <a:solidFill>
                  <a:schemeClr val="tx2">
                    <a:lumMod val="75000"/>
                  </a:schemeClr>
                </a:solidFill>
                <a:latin typeface="Sabon Next LT" panose="02000500000000000000" pitchFamily="2" charset="0"/>
                <a:cs typeface="Sabon Next LT" panose="02000500000000000000" pitchFamily="2" charset="0"/>
              </a:rPr>
            </a:br>
            <a:br>
              <a:rPr lang="pt-BR" sz="8800" dirty="0">
                <a:solidFill>
                  <a:schemeClr val="tx2">
                    <a:lumMod val="75000"/>
                  </a:schemeClr>
                </a:solidFill>
                <a:latin typeface="Sabon Next LT" panose="02000500000000000000" pitchFamily="2" charset="0"/>
                <a:cs typeface="Sabon Next LT" panose="02000500000000000000" pitchFamily="2" charset="0"/>
              </a:rPr>
            </a:br>
            <a:r>
              <a:rPr lang="pt-BR" sz="5200" spc="514" dirty="0">
                <a:solidFill>
                  <a:srgbClr val="3533CB"/>
                </a:solidFill>
                <a:latin typeface="Sabon Next LT" panose="02000500000000000000" pitchFamily="2" charset="0"/>
                <a:ea typeface="Questrial"/>
                <a:cs typeface="Sabon Next LT" panose="02000500000000000000" pitchFamily="2" charset="0"/>
                <a:sym typeface="Questrial"/>
              </a:rPr>
              <a:t> </a:t>
            </a:r>
            <a:endPar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0244C37D-0D79-4482-C6CA-67AE934DB301}"/>
              </a:ext>
            </a:extLst>
          </p:cNvPr>
          <p:cNvSpPr/>
          <p:nvPr/>
        </p:nvSpPr>
        <p:spPr>
          <a:xfrm>
            <a:off x="7285549" y="17145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5" name="Imagem 4">
            <a:extLst>
              <a:ext uri="{FF2B5EF4-FFF2-40B4-BE49-F238E27FC236}">
                <a16:creationId xmlns:a16="http://schemas.microsoft.com/office/drawing/2014/main" id="{D930B380-B1E2-7BDB-2182-085E4404B786}"/>
              </a:ext>
            </a:extLst>
          </p:cNvPr>
          <p:cNvPicPr>
            <a:picLocks noChangeAspect="1"/>
          </p:cNvPicPr>
          <p:nvPr/>
        </p:nvPicPr>
        <p:blipFill>
          <a:blip r:embed="rId4"/>
          <a:stretch>
            <a:fillRect/>
          </a:stretch>
        </p:blipFill>
        <p:spPr>
          <a:xfrm>
            <a:off x="2362200" y="2229553"/>
            <a:ext cx="14020800" cy="6969995"/>
          </a:xfrm>
          <a:prstGeom prst="rect">
            <a:avLst/>
          </a:prstGeom>
        </p:spPr>
      </p:pic>
    </p:spTree>
    <p:extLst>
      <p:ext uri="{BB962C8B-B14F-4D97-AF65-F5344CB8AC3E}">
        <p14:creationId xmlns:p14="http://schemas.microsoft.com/office/powerpoint/2010/main" val="26497540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DAFD5-5670-1595-181F-73924DEB26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C71C08-97BF-4CE1-89C6-3065FA48239F}"/>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A5B41CDA-0955-C977-7743-C0A96048F673}"/>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BA0FE2F3-8B1C-BC30-D637-BB9421A32C51}"/>
              </a:ext>
            </a:extLst>
          </p:cNvPr>
          <p:cNvSpPr txBox="1"/>
          <p:nvPr/>
        </p:nvSpPr>
        <p:spPr>
          <a:xfrm>
            <a:off x="619951" y="419100"/>
            <a:ext cx="17144239" cy="5970865"/>
          </a:xfrm>
          <a:prstGeom prst="rect">
            <a:avLst/>
          </a:prstGeom>
        </p:spPr>
        <p:txBody>
          <a:bodyPr wrap="square" lIns="0" tIns="0" rIns="0" bIns="0" rtlCol="0" anchor="t">
            <a:spAutoFit/>
          </a:bodyPr>
          <a:lstStyle/>
          <a:p>
            <a:pPr algn="ctr"/>
            <a:r>
              <a:rPr lang="pt-BR" sz="4000" b="1" dirty="0">
                <a:solidFill>
                  <a:srgbClr val="3533CB"/>
                </a:solidFill>
                <a:latin typeface="Sabon Next LT" panose="02000500000000000000" pitchFamily="2" charset="0"/>
                <a:cs typeface="Sabon Next LT" panose="02000500000000000000" pitchFamily="2" charset="0"/>
              </a:rPr>
              <a:t>Existe relação entre o IDH do estado e o salário médio dos profissionais de dados que residem nesses estados?</a:t>
            </a:r>
            <a:endParaRPr lang="pt-BR" sz="4000" dirty="0">
              <a:solidFill>
                <a:srgbClr val="3533CB"/>
              </a:solidFill>
              <a:latin typeface="Sabon Next LT" panose="02000500000000000000" pitchFamily="2" charset="0"/>
              <a:cs typeface="Sabon Next LT" panose="02000500000000000000" pitchFamily="2" charset="0"/>
            </a:endParaRPr>
          </a:p>
          <a:p>
            <a:pPr algn="ctr"/>
            <a:br>
              <a:rPr lang="pt-BR" sz="8800" dirty="0">
                <a:solidFill>
                  <a:schemeClr val="tx2">
                    <a:lumMod val="75000"/>
                  </a:schemeClr>
                </a:solidFill>
                <a:latin typeface="Sabon Next LT" panose="02000500000000000000" pitchFamily="2" charset="0"/>
                <a:cs typeface="Sabon Next LT" panose="02000500000000000000" pitchFamily="2" charset="0"/>
              </a:rPr>
            </a:br>
            <a:br>
              <a:rPr lang="pt-BR" sz="8000" dirty="0">
                <a:solidFill>
                  <a:schemeClr val="tx2">
                    <a:lumMod val="75000"/>
                  </a:schemeClr>
                </a:solidFill>
                <a:latin typeface="Sabon Next LT" panose="02000500000000000000" pitchFamily="2" charset="0"/>
                <a:cs typeface="Sabon Next LT" panose="02000500000000000000" pitchFamily="2" charset="0"/>
              </a:rPr>
            </a:br>
            <a:br>
              <a:rPr lang="pt-BR" sz="8800" dirty="0">
                <a:solidFill>
                  <a:schemeClr val="tx2">
                    <a:lumMod val="75000"/>
                  </a:schemeClr>
                </a:solidFill>
                <a:latin typeface="Sabon Next LT" panose="02000500000000000000" pitchFamily="2" charset="0"/>
                <a:cs typeface="Sabon Next LT" panose="02000500000000000000" pitchFamily="2" charset="0"/>
              </a:rPr>
            </a:br>
            <a:r>
              <a:rPr lang="pt-BR" sz="5200" spc="514" dirty="0">
                <a:solidFill>
                  <a:srgbClr val="3533CB"/>
                </a:solidFill>
                <a:latin typeface="Sabon Next LT" panose="02000500000000000000" pitchFamily="2" charset="0"/>
                <a:ea typeface="Questrial"/>
                <a:cs typeface="Sabon Next LT" panose="02000500000000000000" pitchFamily="2" charset="0"/>
                <a:sym typeface="Questrial"/>
              </a:rPr>
              <a:t> </a:t>
            </a:r>
            <a:endPar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3D3C9194-08A8-E3A9-2C39-15FEEA3220DF}"/>
              </a:ext>
            </a:extLst>
          </p:cNvPr>
          <p:cNvSpPr/>
          <p:nvPr/>
        </p:nvSpPr>
        <p:spPr>
          <a:xfrm>
            <a:off x="7285549" y="17907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4" name="Imagem 3">
            <a:extLst>
              <a:ext uri="{FF2B5EF4-FFF2-40B4-BE49-F238E27FC236}">
                <a16:creationId xmlns:a16="http://schemas.microsoft.com/office/drawing/2014/main" id="{EE9096B6-1917-2257-1969-A6E23F41C14D}"/>
              </a:ext>
            </a:extLst>
          </p:cNvPr>
          <p:cNvPicPr>
            <a:picLocks noChangeAspect="1"/>
          </p:cNvPicPr>
          <p:nvPr/>
        </p:nvPicPr>
        <p:blipFill>
          <a:blip r:embed="rId4"/>
          <a:stretch>
            <a:fillRect/>
          </a:stretch>
        </p:blipFill>
        <p:spPr>
          <a:xfrm>
            <a:off x="3128733" y="2171700"/>
            <a:ext cx="12030533" cy="7231119"/>
          </a:xfrm>
          <a:prstGeom prst="rect">
            <a:avLst/>
          </a:prstGeom>
        </p:spPr>
      </p:pic>
    </p:spTree>
    <p:extLst>
      <p:ext uri="{BB962C8B-B14F-4D97-AF65-F5344CB8AC3E}">
        <p14:creationId xmlns:p14="http://schemas.microsoft.com/office/powerpoint/2010/main" val="7222424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3CFF2-2974-C52C-B728-3FEA04E455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5F9DC0-9E0F-0772-EE50-77CF0038ABD4}"/>
              </a:ext>
            </a:extLst>
          </p:cNvPr>
          <p:cNvSpPr/>
          <p:nvPr/>
        </p:nvSpPr>
        <p:spPr>
          <a:xfrm rot="3007081">
            <a:off x="8949227" y="5649441"/>
            <a:ext cx="10663992" cy="11045566"/>
          </a:xfrm>
          <a:custGeom>
            <a:avLst/>
            <a:gdLst/>
            <a:ahLst/>
            <a:cxnLst/>
            <a:rect l="l" t="t" r="r" b="b"/>
            <a:pathLst>
              <a:path w="10663992" h="11045566">
                <a:moveTo>
                  <a:pt x="0" y="0"/>
                </a:moveTo>
                <a:lnTo>
                  <a:pt x="10663992" y="0"/>
                </a:lnTo>
                <a:lnTo>
                  <a:pt x="10663992"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CEEA564D-B631-C891-A734-D667F3B389F4}"/>
              </a:ext>
            </a:extLst>
          </p:cNvPr>
          <p:cNvSpPr/>
          <p:nvPr/>
        </p:nvSpPr>
        <p:spPr>
          <a:xfrm rot="10134322">
            <a:off x="-2529068" y="-4689660"/>
            <a:ext cx="12090101" cy="9430279"/>
          </a:xfrm>
          <a:custGeom>
            <a:avLst/>
            <a:gdLst/>
            <a:ahLst/>
            <a:cxnLst/>
            <a:rect l="l" t="t" r="r" b="b"/>
            <a:pathLst>
              <a:path w="12090101" h="9430279">
                <a:moveTo>
                  <a:pt x="0" y="0"/>
                </a:moveTo>
                <a:lnTo>
                  <a:pt x="12090101" y="0"/>
                </a:lnTo>
                <a:lnTo>
                  <a:pt x="12090101" y="9430279"/>
                </a:lnTo>
                <a:lnTo>
                  <a:pt x="0" y="9430279"/>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sp>
        <p:nvSpPr>
          <p:cNvPr id="4" name="TextBox 4">
            <a:extLst>
              <a:ext uri="{FF2B5EF4-FFF2-40B4-BE49-F238E27FC236}">
                <a16:creationId xmlns:a16="http://schemas.microsoft.com/office/drawing/2014/main" id="{501DBD19-4153-809B-21C3-23507FCACADB}"/>
              </a:ext>
            </a:extLst>
          </p:cNvPr>
          <p:cNvSpPr txBox="1"/>
          <p:nvPr/>
        </p:nvSpPr>
        <p:spPr>
          <a:xfrm>
            <a:off x="2710490" y="4288671"/>
            <a:ext cx="12867018" cy="1032077"/>
          </a:xfrm>
          <a:prstGeom prst="rect">
            <a:avLst/>
          </a:prstGeom>
        </p:spPr>
        <p:txBody>
          <a:bodyPr wrap="square" lIns="0" tIns="0" rIns="0" bIns="0" rtlCol="0" anchor="t">
            <a:spAutoFit/>
          </a:bodyPr>
          <a:lstStyle/>
          <a:p>
            <a:pPr algn="ctr">
              <a:lnSpc>
                <a:spcPts val="7290"/>
              </a:lnSpc>
            </a:pPr>
            <a:r>
              <a:rPr lang="pt-BR" sz="9600" spc="801" noProof="0" dirty="0">
                <a:solidFill>
                  <a:srgbClr val="3533CB"/>
                </a:solidFill>
                <a:latin typeface="Sabon Next LT" panose="02000500000000000000" pitchFamily="2" charset="0"/>
                <a:ea typeface="Questrial"/>
                <a:cs typeface="Sabon Next LT" panose="02000500000000000000" pitchFamily="2" charset="0"/>
                <a:sym typeface="Questrial"/>
              </a:rPr>
              <a:t>Indução de Modelos</a:t>
            </a:r>
          </a:p>
        </p:txBody>
      </p:sp>
      <p:sp>
        <p:nvSpPr>
          <p:cNvPr id="6" name="AutoShape 6">
            <a:extLst>
              <a:ext uri="{FF2B5EF4-FFF2-40B4-BE49-F238E27FC236}">
                <a16:creationId xmlns:a16="http://schemas.microsoft.com/office/drawing/2014/main" id="{E8B91265-6DCA-E2E8-CFDD-172DD4FAE60B}"/>
              </a:ext>
            </a:extLst>
          </p:cNvPr>
          <p:cNvSpPr/>
          <p:nvPr/>
        </p:nvSpPr>
        <p:spPr>
          <a:xfrm>
            <a:off x="7285549" y="5803791"/>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Tree>
    <p:extLst>
      <p:ext uri="{BB962C8B-B14F-4D97-AF65-F5344CB8AC3E}">
        <p14:creationId xmlns:p14="http://schemas.microsoft.com/office/powerpoint/2010/main" val="19492175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1C71C-B6EB-F173-33D4-981AECC5BD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926203E-A0B4-AE2C-9D57-D5FD15CE8868}"/>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BA74E404-6DD4-08ED-B4EA-12744646A63F}"/>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FEB745BF-3396-ACFC-1156-3A4080FB0F7E}"/>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Modelo 1 – Random Forest</a:t>
            </a:r>
          </a:p>
        </p:txBody>
      </p:sp>
      <p:sp>
        <p:nvSpPr>
          <p:cNvPr id="8" name="AutoShape 8">
            <a:extLst>
              <a:ext uri="{FF2B5EF4-FFF2-40B4-BE49-F238E27FC236}">
                <a16:creationId xmlns:a16="http://schemas.microsoft.com/office/drawing/2014/main" id="{59B3816E-2419-F3F3-587E-EEC0B7AB4866}"/>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4" name="Imagem 3">
            <a:extLst>
              <a:ext uri="{FF2B5EF4-FFF2-40B4-BE49-F238E27FC236}">
                <a16:creationId xmlns:a16="http://schemas.microsoft.com/office/drawing/2014/main" id="{65B2F722-76EA-4052-368D-F097E589C45C}"/>
              </a:ext>
            </a:extLst>
          </p:cNvPr>
          <p:cNvPicPr>
            <a:picLocks noChangeAspect="1"/>
          </p:cNvPicPr>
          <p:nvPr/>
        </p:nvPicPr>
        <p:blipFill>
          <a:blip r:embed="rId4"/>
          <a:stretch>
            <a:fillRect/>
          </a:stretch>
        </p:blipFill>
        <p:spPr>
          <a:xfrm>
            <a:off x="8681215" y="2842934"/>
            <a:ext cx="8036935" cy="5356445"/>
          </a:xfrm>
          <a:prstGeom prst="rect">
            <a:avLst/>
          </a:prstGeom>
        </p:spPr>
      </p:pic>
      <p:sp>
        <p:nvSpPr>
          <p:cNvPr id="5" name="CaixaDeTexto 4">
            <a:extLst>
              <a:ext uri="{FF2B5EF4-FFF2-40B4-BE49-F238E27FC236}">
                <a16:creationId xmlns:a16="http://schemas.microsoft.com/office/drawing/2014/main" id="{988D6140-C188-ED0F-3480-9DD8955224DB}"/>
              </a:ext>
            </a:extLst>
          </p:cNvPr>
          <p:cNvSpPr txBox="1"/>
          <p:nvPr/>
        </p:nvSpPr>
        <p:spPr>
          <a:xfrm>
            <a:off x="2057400" y="3367287"/>
            <a:ext cx="6172200" cy="4832092"/>
          </a:xfrm>
          <a:prstGeom prst="rect">
            <a:avLst/>
          </a:prstGeom>
          <a:noFill/>
        </p:spPr>
        <p:txBody>
          <a:bodyPr wrap="square" rtlCol="0">
            <a:spAutoFit/>
          </a:bodyPr>
          <a:lstStyle/>
          <a:p>
            <a:pPr algn="just"/>
            <a:r>
              <a:rPr lang="pt-BR" sz="2800" dirty="0">
                <a:solidFill>
                  <a:srgbClr val="002060"/>
                </a:solidFill>
                <a:latin typeface="Sabon Next LT" panose="02000500000000000000" pitchFamily="2" charset="0"/>
                <a:cs typeface="Sabon Next LT" panose="02000500000000000000" pitchFamily="2" charset="0"/>
              </a:rPr>
              <a:t>Foi usado o modelo Random Forest </a:t>
            </a:r>
            <a:r>
              <a:rPr lang="pt-BR" sz="2800" dirty="0" err="1">
                <a:solidFill>
                  <a:srgbClr val="002060"/>
                </a:solidFill>
                <a:latin typeface="Sabon Next LT" panose="02000500000000000000" pitchFamily="2" charset="0"/>
                <a:cs typeface="Sabon Next LT" panose="02000500000000000000" pitchFamily="2" charset="0"/>
              </a:rPr>
              <a:t>Classifier</a:t>
            </a:r>
            <a:r>
              <a:rPr lang="pt-BR" sz="2800" dirty="0">
                <a:solidFill>
                  <a:srgbClr val="002060"/>
                </a:solidFill>
                <a:latin typeface="Sabon Next LT" panose="02000500000000000000" pitchFamily="2" charset="0"/>
                <a:cs typeface="Sabon Next LT" panose="02000500000000000000" pitchFamily="2" charset="0"/>
              </a:rPr>
              <a:t> com o objetivo de prever o salário dos respondentes em alto ou baixo. Desse modo, o modelo se baseia em outros atributos da base de dados como idade, raça, gênero, nível de escolaridade e tempo de experiência na área, para prever o salário do trabalhador. Assim, o modelo reflete o que acontece na realidade, na qual fatores sociais influenciam no salário</a:t>
            </a:r>
            <a:r>
              <a:rPr lang="pt-BR" sz="2000" dirty="0">
                <a:solidFill>
                  <a:srgbClr val="002060"/>
                </a:solidFill>
              </a:rPr>
              <a:t>.</a:t>
            </a:r>
          </a:p>
        </p:txBody>
      </p:sp>
    </p:spTree>
    <p:extLst>
      <p:ext uri="{BB962C8B-B14F-4D97-AF65-F5344CB8AC3E}">
        <p14:creationId xmlns:p14="http://schemas.microsoft.com/office/powerpoint/2010/main" val="317954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2A258-BA5B-E6F3-B382-C1612333FF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4EB314-2181-A1A3-E9E9-15B85631355C}"/>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2DC3C2DB-3C2D-23C8-3D87-F31B76DF4396}"/>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C4F812BC-8543-86FC-F120-5DB1F0AF455C}"/>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Tratamento da base </a:t>
            </a:r>
          </a:p>
        </p:txBody>
      </p:sp>
      <p:sp>
        <p:nvSpPr>
          <p:cNvPr id="8" name="AutoShape 8">
            <a:extLst>
              <a:ext uri="{FF2B5EF4-FFF2-40B4-BE49-F238E27FC236}">
                <a16:creationId xmlns:a16="http://schemas.microsoft.com/office/drawing/2014/main" id="{7D5AF5E4-BB4B-D9A4-584F-1BA5B1FFA845}"/>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7" name="CaixaDeTexto 6">
            <a:extLst>
              <a:ext uri="{FF2B5EF4-FFF2-40B4-BE49-F238E27FC236}">
                <a16:creationId xmlns:a16="http://schemas.microsoft.com/office/drawing/2014/main" id="{3A6932F4-6841-024C-B84A-1550D30BF5BA}"/>
              </a:ext>
            </a:extLst>
          </p:cNvPr>
          <p:cNvSpPr txBox="1"/>
          <p:nvPr/>
        </p:nvSpPr>
        <p:spPr>
          <a:xfrm>
            <a:off x="4952999" y="3298994"/>
            <a:ext cx="8382000" cy="5355312"/>
          </a:xfrm>
          <a:prstGeom prst="rect">
            <a:avLst/>
          </a:prstGeom>
          <a:noFill/>
        </p:spPr>
        <p:txBody>
          <a:bodyPr wrap="square" rtlCol="0">
            <a:spAutoFit/>
          </a:bodyPr>
          <a:lstStyle/>
          <a:p>
            <a:pPr marL="457200" indent="-457200" algn="ctr">
              <a:buFont typeface="Arial" panose="020B0604020202020204" pitchFamily="34" charset="0"/>
              <a:buChar char="•"/>
            </a:pPr>
            <a:r>
              <a:rPr lang="pt-BR" sz="4800" dirty="0">
                <a:solidFill>
                  <a:srgbClr val="002060"/>
                </a:solidFill>
                <a:latin typeface="Sabon Next LT" panose="02000500000000000000" pitchFamily="2" charset="0"/>
                <a:cs typeface="Sabon Next LT" panose="02000500000000000000" pitchFamily="2" charset="0"/>
              </a:rPr>
              <a:t>Transformação da coluna “Salário”: Número inteiro para Categórico Binário (“Alto” ou “Baixo”)</a:t>
            </a:r>
          </a:p>
          <a:p>
            <a:pPr algn="ctr"/>
            <a:endParaRPr lang="pt-BR" sz="5400" dirty="0">
              <a:solidFill>
                <a:srgbClr val="002060"/>
              </a:solidFill>
              <a:latin typeface="Sabon Next LT" panose="02000500000000000000" pitchFamily="2" charset="0"/>
              <a:cs typeface="Sabon Next LT" panose="02000500000000000000" pitchFamily="2" charset="0"/>
            </a:endParaRPr>
          </a:p>
          <a:p>
            <a:pPr marL="457200" indent="-457200" algn="ctr">
              <a:buFont typeface="Arial" panose="020B0604020202020204" pitchFamily="34" charset="0"/>
              <a:buChar char="•"/>
            </a:pPr>
            <a:r>
              <a:rPr lang="pt-BR" sz="4800" dirty="0">
                <a:solidFill>
                  <a:srgbClr val="002060"/>
                </a:solidFill>
                <a:latin typeface="Sabon Next LT" panose="02000500000000000000" pitchFamily="2" charset="0"/>
                <a:cs typeface="Sabon Next LT" panose="02000500000000000000" pitchFamily="2" charset="0"/>
              </a:rPr>
              <a:t>Remoção da coluna nível: atributo óbvio </a:t>
            </a:r>
          </a:p>
        </p:txBody>
      </p:sp>
    </p:spTree>
    <p:extLst>
      <p:ext uri="{BB962C8B-B14F-4D97-AF65-F5344CB8AC3E}">
        <p14:creationId xmlns:p14="http://schemas.microsoft.com/office/powerpoint/2010/main" val="16915908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A6C09-ECCC-E6FD-D614-DF822E2E4F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4C322D-E897-2E91-0250-B39625087738}"/>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B1F0C74D-D6BB-1587-667F-798363552132}"/>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8A8715C3-CFEB-B4F7-5653-61BCC322C449}"/>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Resultados </a:t>
            </a:r>
          </a:p>
        </p:txBody>
      </p:sp>
      <p:sp>
        <p:nvSpPr>
          <p:cNvPr id="8" name="AutoShape 8">
            <a:extLst>
              <a:ext uri="{FF2B5EF4-FFF2-40B4-BE49-F238E27FC236}">
                <a16:creationId xmlns:a16="http://schemas.microsoft.com/office/drawing/2014/main" id="{4E0FD009-4167-5568-24C6-E0C57CBDA954}"/>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4" name="CaixaDeTexto 3">
            <a:extLst>
              <a:ext uri="{FF2B5EF4-FFF2-40B4-BE49-F238E27FC236}">
                <a16:creationId xmlns:a16="http://schemas.microsoft.com/office/drawing/2014/main" id="{748E64B5-F0EB-AF93-3AF2-C33CBA7C1CF3}"/>
              </a:ext>
            </a:extLst>
          </p:cNvPr>
          <p:cNvSpPr txBox="1"/>
          <p:nvPr/>
        </p:nvSpPr>
        <p:spPr>
          <a:xfrm>
            <a:off x="3505200" y="2613563"/>
            <a:ext cx="6705600" cy="584775"/>
          </a:xfrm>
          <a:prstGeom prst="rect">
            <a:avLst/>
          </a:prstGeom>
          <a:noFill/>
        </p:spPr>
        <p:txBody>
          <a:bodyPr wrap="square" rtlCol="0">
            <a:spAutoFit/>
          </a:bodyPr>
          <a:lstStyle/>
          <a:p>
            <a:pPr algn="ctr"/>
            <a:r>
              <a:rPr lang="pt-BR" sz="3200" dirty="0">
                <a:solidFill>
                  <a:srgbClr val="002060"/>
                </a:solidFill>
                <a:latin typeface="Sabon Next LT" panose="02000500000000000000" pitchFamily="2" charset="0"/>
                <a:cs typeface="Sabon Next LT" panose="02000500000000000000" pitchFamily="2" charset="0"/>
              </a:rPr>
              <a:t>Acurácia no treino: 82%</a:t>
            </a:r>
          </a:p>
        </p:txBody>
      </p:sp>
      <p:sp>
        <p:nvSpPr>
          <p:cNvPr id="5" name="CaixaDeTexto 4">
            <a:extLst>
              <a:ext uri="{FF2B5EF4-FFF2-40B4-BE49-F238E27FC236}">
                <a16:creationId xmlns:a16="http://schemas.microsoft.com/office/drawing/2014/main" id="{A47A3A38-6619-854C-A860-F348A266365C}"/>
              </a:ext>
            </a:extLst>
          </p:cNvPr>
          <p:cNvSpPr txBox="1"/>
          <p:nvPr/>
        </p:nvSpPr>
        <p:spPr>
          <a:xfrm>
            <a:off x="8398902" y="2613562"/>
            <a:ext cx="6705600" cy="584775"/>
          </a:xfrm>
          <a:prstGeom prst="rect">
            <a:avLst/>
          </a:prstGeom>
          <a:noFill/>
        </p:spPr>
        <p:txBody>
          <a:bodyPr wrap="square" rtlCol="0">
            <a:spAutoFit/>
          </a:bodyPr>
          <a:lstStyle/>
          <a:p>
            <a:pPr algn="ctr"/>
            <a:r>
              <a:rPr lang="pt-BR" sz="3200" dirty="0">
                <a:solidFill>
                  <a:srgbClr val="002060"/>
                </a:solidFill>
                <a:latin typeface="Sabon Next LT" panose="02000500000000000000" pitchFamily="2" charset="0"/>
                <a:cs typeface="Sabon Next LT" panose="02000500000000000000" pitchFamily="2" charset="0"/>
              </a:rPr>
              <a:t>Acurácia no teste: 78%</a:t>
            </a:r>
          </a:p>
        </p:txBody>
      </p:sp>
      <p:pic>
        <p:nvPicPr>
          <p:cNvPr id="9" name="Imagem 8">
            <a:extLst>
              <a:ext uri="{FF2B5EF4-FFF2-40B4-BE49-F238E27FC236}">
                <a16:creationId xmlns:a16="http://schemas.microsoft.com/office/drawing/2014/main" id="{1897698B-69E2-8711-1293-4FCF4339A212}"/>
              </a:ext>
            </a:extLst>
          </p:cNvPr>
          <p:cNvPicPr>
            <a:picLocks noChangeAspect="1"/>
          </p:cNvPicPr>
          <p:nvPr/>
        </p:nvPicPr>
        <p:blipFill>
          <a:blip r:embed="rId4"/>
          <a:stretch>
            <a:fillRect/>
          </a:stretch>
        </p:blipFill>
        <p:spPr>
          <a:xfrm>
            <a:off x="1576149" y="5026050"/>
            <a:ext cx="7799888" cy="2758497"/>
          </a:xfrm>
          <a:prstGeom prst="rect">
            <a:avLst/>
          </a:prstGeom>
        </p:spPr>
      </p:pic>
      <p:sp>
        <p:nvSpPr>
          <p:cNvPr id="10" name="AutoShape 8">
            <a:extLst>
              <a:ext uri="{FF2B5EF4-FFF2-40B4-BE49-F238E27FC236}">
                <a16:creationId xmlns:a16="http://schemas.microsoft.com/office/drawing/2014/main" id="{BFEE9C14-2322-69A8-2218-895B83658C22}"/>
              </a:ext>
            </a:extLst>
          </p:cNvPr>
          <p:cNvSpPr/>
          <p:nvPr/>
        </p:nvSpPr>
        <p:spPr>
          <a:xfrm>
            <a:off x="7381691" y="35433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11" name="Imagem 10">
            <a:extLst>
              <a:ext uri="{FF2B5EF4-FFF2-40B4-BE49-F238E27FC236}">
                <a16:creationId xmlns:a16="http://schemas.microsoft.com/office/drawing/2014/main" id="{C7BFF96A-C92E-6880-E0C2-C12689387D7A}"/>
              </a:ext>
            </a:extLst>
          </p:cNvPr>
          <p:cNvPicPr>
            <a:picLocks noChangeAspect="1"/>
          </p:cNvPicPr>
          <p:nvPr/>
        </p:nvPicPr>
        <p:blipFill>
          <a:blip r:embed="rId5"/>
          <a:stretch>
            <a:fillRect/>
          </a:stretch>
        </p:blipFill>
        <p:spPr>
          <a:xfrm>
            <a:off x="10466560" y="3989354"/>
            <a:ext cx="6245291" cy="5301506"/>
          </a:xfrm>
          <a:prstGeom prst="rect">
            <a:avLst/>
          </a:prstGeom>
        </p:spPr>
      </p:pic>
    </p:spTree>
    <p:extLst>
      <p:ext uri="{BB962C8B-B14F-4D97-AF65-F5344CB8AC3E}">
        <p14:creationId xmlns:p14="http://schemas.microsoft.com/office/powerpoint/2010/main" val="28750467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261CF-9E17-C55B-5B52-B4463FBAD3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08038A-B1B6-8630-AA96-DEDBF22CED1B}"/>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DE68E002-C45A-9228-CD6A-4A5B44E08D04}"/>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020772AA-F3C1-1692-E78B-AF7930EE63F4}"/>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Interpretação </a:t>
            </a:r>
          </a:p>
        </p:txBody>
      </p:sp>
      <p:sp>
        <p:nvSpPr>
          <p:cNvPr id="8" name="AutoShape 8">
            <a:extLst>
              <a:ext uri="{FF2B5EF4-FFF2-40B4-BE49-F238E27FC236}">
                <a16:creationId xmlns:a16="http://schemas.microsoft.com/office/drawing/2014/main" id="{172B95E0-5FE8-4376-5AFD-EC99FF03FA7D}"/>
              </a:ext>
            </a:extLst>
          </p:cNvPr>
          <p:cNvSpPr/>
          <p:nvPr/>
        </p:nvSpPr>
        <p:spPr>
          <a:xfrm>
            <a:off x="7285549" y="19431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7" name="CaixaDeTexto 6">
            <a:extLst>
              <a:ext uri="{FF2B5EF4-FFF2-40B4-BE49-F238E27FC236}">
                <a16:creationId xmlns:a16="http://schemas.microsoft.com/office/drawing/2014/main" id="{9979D478-57BF-C5B6-7299-1A86E9732806}"/>
              </a:ext>
            </a:extLst>
          </p:cNvPr>
          <p:cNvSpPr txBox="1"/>
          <p:nvPr/>
        </p:nvSpPr>
        <p:spPr>
          <a:xfrm>
            <a:off x="2438400" y="4295348"/>
            <a:ext cx="5334000" cy="1569660"/>
          </a:xfrm>
          <a:prstGeom prst="rect">
            <a:avLst/>
          </a:prstGeom>
          <a:noFill/>
        </p:spPr>
        <p:txBody>
          <a:bodyPr wrap="square" rtlCol="0">
            <a:spAutoFit/>
          </a:bodyPr>
          <a:lstStyle/>
          <a:p>
            <a:r>
              <a:rPr lang="pt-BR" sz="4800" dirty="0">
                <a:solidFill>
                  <a:srgbClr val="3533CB"/>
                </a:solidFill>
                <a:latin typeface="Sabon Next LT" panose="02000500000000000000" pitchFamily="2" charset="0"/>
                <a:cs typeface="Sabon Next LT" panose="02000500000000000000" pitchFamily="2" charset="0"/>
              </a:rPr>
              <a:t>Precisão maior no salário baixo</a:t>
            </a:r>
          </a:p>
        </p:txBody>
      </p:sp>
      <p:cxnSp>
        <p:nvCxnSpPr>
          <p:cNvPr id="13" name="Conector reto 12">
            <a:extLst>
              <a:ext uri="{FF2B5EF4-FFF2-40B4-BE49-F238E27FC236}">
                <a16:creationId xmlns:a16="http://schemas.microsoft.com/office/drawing/2014/main" id="{7AC3CF91-391A-20AF-2D23-D9E821217AA6}"/>
              </a:ext>
            </a:extLst>
          </p:cNvPr>
          <p:cNvCxnSpPr/>
          <p:nvPr/>
        </p:nvCxnSpPr>
        <p:spPr>
          <a:xfrm>
            <a:off x="8382000" y="3314700"/>
            <a:ext cx="0" cy="5029200"/>
          </a:xfrm>
          <a:prstGeom prst="line">
            <a:avLst/>
          </a:prstGeom>
          <a:ln>
            <a:solidFill>
              <a:srgbClr val="3533CB"/>
            </a:solidFill>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5676739D-2959-FE63-6212-72F3865B0A60}"/>
              </a:ext>
            </a:extLst>
          </p:cNvPr>
          <p:cNvSpPr txBox="1"/>
          <p:nvPr/>
        </p:nvSpPr>
        <p:spPr>
          <a:xfrm>
            <a:off x="9448800" y="3314700"/>
            <a:ext cx="7162800" cy="5632311"/>
          </a:xfrm>
          <a:prstGeom prst="rect">
            <a:avLst/>
          </a:prstGeom>
          <a:noFill/>
        </p:spPr>
        <p:txBody>
          <a:bodyPr wrap="square" rtlCol="0">
            <a:spAutoFit/>
          </a:bodyPr>
          <a:lstStyle/>
          <a:p>
            <a:r>
              <a:rPr lang="pt-BR" sz="3600" dirty="0">
                <a:solidFill>
                  <a:srgbClr val="002060"/>
                </a:solidFill>
                <a:latin typeface="Sabon Next LT" panose="02000500000000000000" pitchFamily="2" charset="0"/>
                <a:cs typeface="Sabon Next LT" panose="02000500000000000000" pitchFamily="2" charset="0"/>
              </a:rPr>
              <a:t>Tal funcionalidade indica que esses profissionais compartilham características comuns que os mantêm em posições menos valorizadas economicamente, o que pode refletir desigualdades históricas e estruturais no acesso a oportunidades e progressão na carreira.</a:t>
            </a:r>
          </a:p>
          <a:p>
            <a:br>
              <a:rPr lang="pt-BR" dirty="0"/>
            </a:br>
            <a:endParaRPr lang="pt-BR" dirty="0"/>
          </a:p>
        </p:txBody>
      </p:sp>
    </p:spTree>
    <p:extLst>
      <p:ext uri="{BB962C8B-B14F-4D97-AF65-F5344CB8AC3E}">
        <p14:creationId xmlns:p14="http://schemas.microsoft.com/office/powerpoint/2010/main" val="7944792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14DE-DDA4-84CB-5382-3FCFCF7CDA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F89A08-86B9-9049-68E2-F3BBBD15AE91}"/>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1F3A010E-DBE1-A407-649B-11F3C850BD65}"/>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70E0EA61-D4B8-3A13-09C2-78BC0BF88853}"/>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Modelo 2 – Árvore de decisão</a:t>
            </a:r>
          </a:p>
        </p:txBody>
      </p:sp>
      <p:sp>
        <p:nvSpPr>
          <p:cNvPr id="8" name="AutoShape 8">
            <a:extLst>
              <a:ext uri="{FF2B5EF4-FFF2-40B4-BE49-F238E27FC236}">
                <a16:creationId xmlns:a16="http://schemas.microsoft.com/office/drawing/2014/main" id="{26E16353-8E63-8950-8160-CF63123EEC3F}"/>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5" name="CaixaDeTexto 4">
            <a:extLst>
              <a:ext uri="{FF2B5EF4-FFF2-40B4-BE49-F238E27FC236}">
                <a16:creationId xmlns:a16="http://schemas.microsoft.com/office/drawing/2014/main" id="{6A082D99-04EA-C42D-234A-BB9C023E42E0}"/>
              </a:ext>
            </a:extLst>
          </p:cNvPr>
          <p:cNvSpPr txBox="1"/>
          <p:nvPr/>
        </p:nvSpPr>
        <p:spPr>
          <a:xfrm>
            <a:off x="2057400" y="3367287"/>
            <a:ext cx="6172200" cy="5755422"/>
          </a:xfrm>
          <a:prstGeom prst="rect">
            <a:avLst/>
          </a:prstGeom>
          <a:noFill/>
        </p:spPr>
        <p:txBody>
          <a:bodyPr wrap="square" rtlCol="0">
            <a:spAutoFit/>
          </a:bodyPr>
          <a:lstStyle/>
          <a:p>
            <a:pPr algn="just"/>
            <a:r>
              <a:rPr lang="pt-BR" sz="3200" dirty="0">
                <a:solidFill>
                  <a:srgbClr val="002060"/>
                </a:solidFill>
                <a:latin typeface="Sabon Next LT" panose="02000500000000000000" pitchFamily="2" charset="0"/>
                <a:cs typeface="Sabon Next LT" panose="02000500000000000000" pitchFamily="2" charset="0"/>
              </a:rPr>
              <a:t>Foi utilizado o modelo </a:t>
            </a:r>
            <a:r>
              <a:rPr lang="pt-BR" sz="3200" dirty="0" err="1">
                <a:solidFill>
                  <a:srgbClr val="002060"/>
                </a:solidFill>
                <a:latin typeface="Sabon Next LT" panose="02000500000000000000" pitchFamily="2" charset="0"/>
                <a:cs typeface="Sabon Next LT" panose="02000500000000000000" pitchFamily="2" charset="0"/>
              </a:rPr>
              <a:t>Decision</a:t>
            </a:r>
            <a:r>
              <a:rPr lang="pt-BR" sz="3200" dirty="0">
                <a:solidFill>
                  <a:srgbClr val="002060"/>
                </a:solidFill>
                <a:latin typeface="Sabon Next LT" panose="02000500000000000000" pitchFamily="2" charset="0"/>
                <a:cs typeface="Sabon Next LT" panose="02000500000000000000" pitchFamily="2" charset="0"/>
              </a:rPr>
              <a:t> </a:t>
            </a:r>
            <a:r>
              <a:rPr lang="pt-BR" sz="3200" dirty="0" err="1">
                <a:solidFill>
                  <a:srgbClr val="002060"/>
                </a:solidFill>
                <a:latin typeface="Sabon Next LT" panose="02000500000000000000" pitchFamily="2" charset="0"/>
                <a:cs typeface="Sabon Next LT" panose="02000500000000000000" pitchFamily="2" charset="0"/>
              </a:rPr>
              <a:t>Tree</a:t>
            </a:r>
            <a:r>
              <a:rPr lang="pt-BR" sz="3200" dirty="0">
                <a:solidFill>
                  <a:srgbClr val="002060"/>
                </a:solidFill>
                <a:latin typeface="Sabon Next LT" panose="02000500000000000000" pitchFamily="2" charset="0"/>
                <a:cs typeface="Sabon Next LT" panose="02000500000000000000" pitchFamily="2" charset="0"/>
              </a:rPr>
              <a:t> </a:t>
            </a:r>
            <a:r>
              <a:rPr lang="pt-BR" sz="3200" dirty="0" err="1">
                <a:solidFill>
                  <a:srgbClr val="002060"/>
                </a:solidFill>
                <a:latin typeface="Sabon Next LT" panose="02000500000000000000" pitchFamily="2" charset="0"/>
                <a:cs typeface="Sabon Next LT" panose="02000500000000000000" pitchFamily="2" charset="0"/>
              </a:rPr>
              <a:t>Classifier</a:t>
            </a:r>
            <a:r>
              <a:rPr lang="pt-BR" sz="3200" dirty="0">
                <a:solidFill>
                  <a:srgbClr val="002060"/>
                </a:solidFill>
                <a:latin typeface="Sabon Next LT" panose="02000500000000000000" pitchFamily="2" charset="0"/>
                <a:cs typeface="Sabon Next LT" panose="02000500000000000000" pitchFamily="2" charset="0"/>
              </a:rPr>
              <a:t> com o objetivo de prever se o salário dos entrevistados é classificado como "Alto" ou "Baixo". O modelo utiliza como base atributos da base de dados como idade, gênero, raça, nível de escolaridade, tempo de experiência na área e outros fatores sociais para fazer essa previsão.</a:t>
            </a:r>
          </a:p>
          <a:p>
            <a:br>
              <a:rPr lang="pt-BR" sz="2800" dirty="0"/>
            </a:br>
            <a:endParaRPr lang="pt-BR" sz="2000" dirty="0"/>
          </a:p>
        </p:txBody>
      </p:sp>
      <p:pic>
        <p:nvPicPr>
          <p:cNvPr id="7" name="Imagem 6">
            <a:extLst>
              <a:ext uri="{FF2B5EF4-FFF2-40B4-BE49-F238E27FC236}">
                <a16:creationId xmlns:a16="http://schemas.microsoft.com/office/drawing/2014/main" id="{C7B3CFB7-41FC-B8FC-C068-E2806A1A4A83}"/>
              </a:ext>
            </a:extLst>
          </p:cNvPr>
          <p:cNvPicPr>
            <a:picLocks noChangeAspect="1"/>
          </p:cNvPicPr>
          <p:nvPr/>
        </p:nvPicPr>
        <p:blipFill>
          <a:blip r:embed="rId4"/>
          <a:stretch>
            <a:fillRect/>
          </a:stretch>
        </p:blipFill>
        <p:spPr>
          <a:xfrm>
            <a:off x="10067262" y="3487794"/>
            <a:ext cx="5966010" cy="4610099"/>
          </a:xfrm>
          <a:prstGeom prst="rect">
            <a:avLst/>
          </a:prstGeom>
        </p:spPr>
      </p:pic>
    </p:spTree>
    <p:extLst>
      <p:ext uri="{BB962C8B-B14F-4D97-AF65-F5344CB8AC3E}">
        <p14:creationId xmlns:p14="http://schemas.microsoft.com/office/powerpoint/2010/main" val="4670768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Projeto em Ciência de dados </a:t>
            </a:r>
          </a:p>
        </p:txBody>
      </p:sp>
      <p:sp>
        <p:nvSpPr>
          <p:cNvPr id="8" name="AutoShape 8"/>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9" name="CaixaDeTexto 8">
            <a:extLst>
              <a:ext uri="{FF2B5EF4-FFF2-40B4-BE49-F238E27FC236}">
                <a16:creationId xmlns:a16="http://schemas.microsoft.com/office/drawing/2014/main" id="{18DE0B6B-3BC0-4054-0468-911DC9BCB54E}"/>
              </a:ext>
            </a:extLst>
          </p:cNvPr>
          <p:cNvSpPr txBox="1"/>
          <p:nvPr/>
        </p:nvSpPr>
        <p:spPr>
          <a:xfrm>
            <a:off x="1600200" y="2705100"/>
            <a:ext cx="15392400" cy="3600986"/>
          </a:xfrm>
          <a:prstGeom prst="rect">
            <a:avLst/>
          </a:prstGeom>
          <a:noFill/>
        </p:spPr>
        <p:txBody>
          <a:bodyPr wrap="square" rtlCol="0">
            <a:spAutoFit/>
          </a:bodyPr>
          <a:lstStyle/>
          <a:p>
            <a:r>
              <a:rPr lang="pt-BR" sz="3200" dirty="0">
                <a:latin typeface="Sabon Next LT" panose="02000500000000000000" pitchFamily="2" charset="0"/>
                <a:cs typeface="Sabon Next LT" panose="02000500000000000000" pitchFamily="2" charset="0"/>
              </a:rPr>
              <a:t>Curso de Ciência de Dados e Inteligência Artificial, Unidade Praça da Liberdade</a:t>
            </a:r>
          </a:p>
          <a:p>
            <a:endParaRPr lang="pt-BR" sz="3200" dirty="0">
              <a:latin typeface="Sabon Next LT" panose="02000500000000000000" pitchFamily="2" charset="0"/>
              <a:cs typeface="Sabon Next LT" panose="02000500000000000000" pitchFamily="2" charset="0"/>
            </a:endParaRPr>
          </a:p>
          <a:p>
            <a:r>
              <a:rPr lang="pt-BR" sz="3200" dirty="0">
                <a:latin typeface="Sabon Next LT" panose="02000500000000000000" pitchFamily="2" charset="0"/>
                <a:cs typeface="Sabon Next LT" panose="02000500000000000000" pitchFamily="2" charset="0"/>
              </a:rPr>
              <a:t>Instituto de Informática e Ciências Exatas – Pontifícia Universidade de Minas Gerais (PUC MINAS), Belo Horizonte – MG – Brasil</a:t>
            </a:r>
          </a:p>
          <a:p>
            <a:endParaRPr lang="pt-BR" sz="3200" dirty="0">
              <a:latin typeface="Sabon Next LT" panose="02000500000000000000" pitchFamily="2" charset="0"/>
              <a:cs typeface="Sabon Next LT" panose="02000500000000000000" pitchFamily="2" charset="0"/>
            </a:endParaRPr>
          </a:p>
          <a:p>
            <a:r>
              <a:rPr lang="pt-BR" sz="3200" dirty="0">
                <a:latin typeface="Sabon Next LT" panose="02000500000000000000" pitchFamily="2" charset="0"/>
                <a:cs typeface="Sabon Next LT" panose="02000500000000000000" pitchFamily="2" charset="0"/>
              </a:rPr>
              <a:t>Professores: Hugo Bastos de Paula; Hayala Nepomuceno Curto</a:t>
            </a:r>
          </a:p>
          <a:p>
            <a:endParaRPr lang="pt-BR" dirty="0">
              <a:latin typeface="Sabon Next LT" panose="02000500000000000000" pitchFamily="2" charset="0"/>
              <a:cs typeface="Sabon Next LT" panose="02000500000000000000" pitchFamily="2" charset="0"/>
            </a:endParaRPr>
          </a:p>
          <a:p>
            <a:endParaRPr lang="pt-BR" dirty="0">
              <a:latin typeface="Sabon Next LT" panose="02000500000000000000" pitchFamily="2" charset="0"/>
              <a:cs typeface="Sabon Next LT" panose="02000500000000000000" pitchFamily="2"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F63EE-6049-66CD-99EE-E46166CE08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E174F7-83CF-8442-BBF9-55B65AF42329}"/>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94F9B021-9A77-3332-8186-25AF0CF07ED6}"/>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2F1C0262-9106-E3C1-124F-4CEE01664E59}"/>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Resultados </a:t>
            </a:r>
          </a:p>
        </p:txBody>
      </p:sp>
      <p:sp>
        <p:nvSpPr>
          <p:cNvPr id="8" name="AutoShape 8">
            <a:extLst>
              <a:ext uri="{FF2B5EF4-FFF2-40B4-BE49-F238E27FC236}">
                <a16:creationId xmlns:a16="http://schemas.microsoft.com/office/drawing/2014/main" id="{D17B33C3-D198-84EE-B038-0749DBD08C79}"/>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4" name="CaixaDeTexto 3">
            <a:extLst>
              <a:ext uri="{FF2B5EF4-FFF2-40B4-BE49-F238E27FC236}">
                <a16:creationId xmlns:a16="http://schemas.microsoft.com/office/drawing/2014/main" id="{B6574347-5A33-7B85-695C-965C13A01D2A}"/>
              </a:ext>
            </a:extLst>
          </p:cNvPr>
          <p:cNvSpPr txBox="1"/>
          <p:nvPr/>
        </p:nvSpPr>
        <p:spPr>
          <a:xfrm>
            <a:off x="3505200" y="2613563"/>
            <a:ext cx="6705600" cy="584775"/>
          </a:xfrm>
          <a:prstGeom prst="rect">
            <a:avLst/>
          </a:prstGeom>
          <a:noFill/>
        </p:spPr>
        <p:txBody>
          <a:bodyPr wrap="square" rtlCol="0">
            <a:spAutoFit/>
          </a:bodyPr>
          <a:lstStyle/>
          <a:p>
            <a:pPr algn="ctr"/>
            <a:r>
              <a:rPr lang="pt-BR" sz="3200" dirty="0">
                <a:solidFill>
                  <a:srgbClr val="002060"/>
                </a:solidFill>
                <a:latin typeface="Sabon Next LT" panose="02000500000000000000" pitchFamily="2" charset="0"/>
                <a:cs typeface="Sabon Next LT" panose="02000500000000000000" pitchFamily="2" charset="0"/>
              </a:rPr>
              <a:t>Acurácia no treino: 83%</a:t>
            </a:r>
          </a:p>
        </p:txBody>
      </p:sp>
      <p:sp>
        <p:nvSpPr>
          <p:cNvPr id="5" name="CaixaDeTexto 4">
            <a:extLst>
              <a:ext uri="{FF2B5EF4-FFF2-40B4-BE49-F238E27FC236}">
                <a16:creationId xmlns:a16="http://schemas.microsoft.com/office/drawing/2014/main" id="{BF4A8137-5C5B-DB36-7AB0-8C8ADE074FB3}"/>
              </a:ext>
            </a:extLst>
          </p:cNvPr>
          <p:cNvSpPr txBox="1"/>
          <p:nvPr/>
        </p:nvSpPr>
        <p:spPr>
          <a:xfrm>
            <a:off x="8398902" y="2613562"/>
            <a:ext cx="6705600" cy="584775"/>
          </a:xfrm>
          <a:prstGeom prst="rect">
            <a:avLst/>
          </a:prstGeom>
          <a:noFill/>
        </p:spPr>
        <p:txBody>
          <a:bodyPr wrap="square" rtlCol="0">
            <a:spAutoFit/>
          </a:bodyPr>
          <a:lstStyle/>
          <a:p>
            <a:pPr algn="ctr"/>
            <a:r>
              <a:rPr lang="pt-BR" sz="3200" dirty="0">
                <a:solidFill>
                  <a:srgbClr val="002060"/>
                </a:solidFill>
                <a:latin typeface="Sabon Next LT" panose="02000500000000000000" pitchFamily="2" charset="0"/>
                <a:cs typeface="Sabon Next LT" panose="02000500000000000000" pitchFamily="2" charset="0"/>
              </a:rPr>
              <a:t>Acurácia no teste: 80%</a:t>
            </a:r>
          </a:p>
        </p:txBody>
      </p:sp>
      <p:sp>
        <p:nvSpPr>
          <p:cNvPr id="10" name="AutoShape 8">
            <a:extLst>
              <a:ext uri="{FF2B5EF4-FFF2-40B4-BE49-F238E27FC236}">
                <a16:creationId xmlns:a16="http://schemas.microsoft.com/office/drawing/2014/main" id="{65E0B005-BC3B-7328-FDAC-490E6F2EF17D}"/>
              </a:ext>
            </a:extLst>
          </p:cNvPr>
          <p:cNvSpPr/>
          <p:nvPr/>
        </p:nvSpPr>
        <p:spPr>
          <a:xfrm>
            <a:off x="7381691" y="35433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7" name="Imagem 6">
            <a:extLst>
              <a:ext uri="{FF2B5EF4-FFF2-40B4-BE49-F238E27FC236}">
                <a16:creationId xmlns:a16="http://schemas.microsoft.com/office/drawing/2014/main" id="{5D2DA886-36CA-74BF-6CCC-66994BC0F382}"/>
              </a:ext>
            </a:extLst>
          </p:cNvPr>
          <p:cNvPicPr>
            <a:picLocks noChangeAspect="1"/>
          </p:cNvPicPr>
          <p:nvPr/>
        </p:nvPicPr>
        <p:blipFill>
          <a:blip r:embed="rId4"/>
          <a:stretch>
            <a:fillRect/>
          </a:stretch>
        </p:blipFill>
        <p:spPr>
          <a:xfrm>
            <a:off x="5673517" y="3947300"/>
            <a:ext cx="6940963" cy="5882700"/>
          </a:xfrm>
          <a:prstGeom prst="rect">
            <a:avLst/>
          </a:prstGeom>
        </p:spPr>
      </p:pic>
    </p:spTree>
    <p:extLst>
      <p:ext uri="{BB962C8B-B14F-4D97-AF65-F5344CB8AC3E}">
        <p14:creationId xmlns:p14="http://schemas.microsoft.com/office/powerpoint/2010/main" val="4326837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2AF83-B36C-8550-9B52-BE601B0CFF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2D2A36-0BC4-0906-0727-5CA92F685E90}"/>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86905994-39F3-D829-203F-10863300CD72}"/>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727C8172-1647-69DC-B794-21C1C7EFCD76}"/>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a:ea typeface="Questrial"/>
                <a:cs typeface="Sabon Next LT"/>
                <a:sym typeface="Questrial"/>
              </a:rPr>
              <a:t>Interpretação </a:t>
            </a:r>
          </a:p>
        </p:txBody>
      </p:sp>
      <p:sp>
        <p:nvSpPr>
          <p:cNvPr id="8" name="AutoShape 8">
            <a:extLst>
              <a:ext uri="{FF2B5EF4-FFF2-40B4-BE49-F238E27FC236}">
                <a16:creationId xmlns:a16="http://schemas.microsoft.com/office/drawing/2014/main" id="{8B2DCEBF-8B08-C415-0FAD-E016ADDCBA6D}"/>
              </a:ext>
            </a:extLst>
          </p:cNvPr>
          <p:cNvSpPr/>
          <p:nvPr/>
        </p:nvSpPr>
        <p:spPr>
          <a:xfrm>
            <a:off x="1722949" y="4030980"/>
            <a:ext cx="627722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7" name="CaixaDeTexto 6">
            <a:extLst>
              <a:ext uri="{FF2B5EF4-FFF2-40B4-BE49-F238E27FC236}">
                <a16:creationId xmlns:a16="http://schemas.microsoft.com/office/drawing/2014/main" id="{D1CF3FA5-5581-7F60-2C10-35FC292FB1F3}"/>
              </a:ext>
            </a:extLst>
          </p:cNvPr>
          <p:cNvSpPr txBox="1"/>
          <p:nvPr/>
        </p:nvSpPr>
        <p:spPr>
          <a:xfrm>
            <a:off x="304800" y="4495800"/>
            <a:ext cx="9479280" cy="4031873"/>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3200" dirty="0">
                <a:solidFill>
                  <a:srgbClr val="002060"/>
                </a:solidFill>
                <a:latin typeface="Sabon Next LT" panose="02000500000000000000" pitchFamily="2" charset="0"/>
                <a:ea typeface="+mn-lt"/>
                <a:cs typeface="Sabon Next LT" panose="02000500000000000000" pitchFamily="2" charset="0"/>
              </a:rPr>
              <a:t>A árvore de decisão permite identificar com clareza os caminhos que levam a salários mais baixos, revelando que profissionais com menor nível de carreira, pouca experiência e baixa senioridade compartilham trajetórias semelhantes. A estrutura do modelo torna visível como esses fatores se combinam para limitar a remuneração, refletindo desigualdades históricas no acesso à progressão e valorização profissional.</a:t>
            </a:r>
            <a:endParaRPr lang="pt-BR" dirty="0">
              <a:latin typeface="Sabon Next LT" panose="02000500000000000000" pitchFamily="2" charset="0"/>
              <a:ea typeface="+mn-lt"/>
              <a:cs typeface="Sabon Next LT" panose="02000500000000000000" pitchFamily="2" charset="0"/>
            </a:endParaRPr>
          </a:p>
        </p:txBody>
      </p:sp>
      <p:cxnSp>
        <p:nvCxnSpPr>
          <p:cNvPr id="10" name="Conector reto 9">
            <a:extLst>
              <a:ext uri="{FF2B5EF4-FFF2-40B4-BE49-F238E27FC236}">
                <a16:creationId xmlns:a16="http://schemas.microsoft.com/office/drawing/2014/main" id="{16E2395D-E20E-F086-F7D2-930F50194104}"/>
              </a:ext>
            </a:extLst>
          </p:cNvPr>
          <p:cNvCxnSpPr/>
          <p:nvPr/>
        </p:nvCxnSpPr>
        <p:spPr>
          <a:xfrm flipH="1">
            <a:off x="10012680" y="3299460"/>
            <a:ext cx="30480" cy="5775960"/>
          </a:xfrm>
          <a:prstGeom prst="line">
            <a:avLst/>
          </a:prstGeom>
          <a:ln>
            <a:solidFill>
              <a:srgbClr val="3533CB"/>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70291F4B-6E4C-A727-A554-C75FB88AB774}"/>
              </a:ext>
            </a:extLst>
          </p:cNvPr>
          <p:cNvSpPr txBox="1"/>
          <p:nvPr/>
        </p:nvSpPr>
        <p:spPr>
          <a:xfrm>
            <a:off x="8001000" y="2514600"/>
            <a:ext cx="3886200" cy="7772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pt-BR"/>
          </a:p>
        </p:txBody>
      </p:sp>
      <p:sp>
        <p:nvSpPr>
          <p:cNvPr id="14" name="CaixaDeTexto 13">
            <a:extLst>
              <a:ext uri="{FF2B5EF4-FFF2-40B4-BE49-F238E27FC236}">
                <a16:creationId xmlns:a16="http://schemas.microsoft.com/office/drawing/2014/main" id="{4206F32E-2796-7C08-45FC-9D382910F3CF}"/>
              </a:ext>
            </a:extLst>
          </p:cNvPr>
          <p:cNvSpPr txBox="1"/>
          <p:nvPr/>
        </p:nvSpPr>
        <p:spPr>
          <a:xfrm>
            <a:off x="838200" y="2575560"/>
            <a:ext cx="94792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3600" dirty="0">
                <a:solidFill>
                  <a:srgbClr val="3533CB"/>
                </a:solidFill>
                <a:latin typeface="Sabon Next LT" panose="02000500000000000000" pitchFamily="2" charset="0"/>
                <a:ea typeface="+mn-lt"/>
                <a:cs typeface="Sabon Next LT" panose="02000500000000000000" pitchFamily="2" charset="0"/>
              </a:rPr>
              <a:t>Interpretabilidade evidencia desigualdades estruturais</a:t>
            </a:r>
            <a:endParaRPr lang="pt-BR" dirty="0">
              <a:latin typeface="Sabon Next LT" panose="02000500000000000000" pitchFamily="2" charset="0"/>
              <a:cs typeface="Sabon Next LT" panose="02000500000000000000" pitchFamily="2" charset="0"/>
            </a:endParaRPr>
          </a:p>
        </p:txBody>
      </p:sp>
      <p:sp>
        <p:nvSpPr>
          <p:cNvPr id="16" name="AutoShape 8">
            <a:extLst>
              <a:ext uri="{FF2B5EF4-FFF2-40B4-BE49-F238E27FC236}">
                <a16:creationId xmlns:a16="http://schemas.microsoft.com/office/drawing/2014/main" id="{EA0A27C0-3999-781B-803D-0FBD6F7282F5}"/>
              </a:ext>
            </a:extLst>
          </p:cNvPr>
          <p:cNvSpPr/>
          <p:nvPr/>
        </p:nvSpPr>
        <p:spPr>
          <a:xfrm>
            <a:off x="7437949" y="20955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17" name="Imagem 16">
            <a:extLst>
              <a:ext uri="{FF2B5EF4-FFF2-40B4-BE49-F238E27FC236}">
                <a16:creationId xmlns:a16="http://schemas.microsoft.com/office/drawing/2014/main" id="{CBED6E3F-06E7-59F2-A892-42AE2228F59C}"/>
              </a:ext>
            </a:extLst>
          </p:cNvPr>
          <p:cNvPicPr>
            <a:picLocks noChangeAspect="1"/>
          </p:cNvPicPr>
          <p:nvPr/>
        </p:nvPicPr>
        <p:blipFill>
          <a:blip r:embed="rId4"/>
          <a:stretch>
            <a:fillRect/>
          </a:stretch>
        </p:blipFill>
        <p:spPr>
          <a:xfrm>
            <a:off x="11151302" y="2514600"/>
            <a:ext cx="5784716" cy="6781800"/>
          </a:xfrm>
          <a:prstGeom prst="rect">
            <a:avLst/>
          </a:prstGeom>
        </p:spPr>
      </p:pic>
    </p:spTree>
    <p:extLst>
      <p:ext uri="{BB962C8B-B14F-4D97-AF65-F5344CB8AC3E}">
        <p14:creationId xmlns:p14="http://schemas.microsoft.com/office/powerpoint/2010/main" val="39229061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3E80A-9CC5-9683-3137-A2CA18C52C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9F42EE-798D-E8B6-7C4E-BE5C5D502879}"/>
              </a:ext>
            </a:extLst>
          </p:cNvPr>
          <p:cNvSpPr/>
          <p:nvPr/>
        </p:nvSpPr>
        <p:spPr>
          <a:xfrm rot="3007081">
            <a:off x="8949227" y="5649441"/>
            <a:ext cx="10663992" cy="11045566"/>
          </a:xfrm>
          <a:custGeom>
            <a:avLst/>
            <a:gdLst/>
            <a:ahLst/>
            <a:cxnLst/>
            <a:rect l="l" t="t" r="r" b="b"/>
            <a:pathLst>
              <a:path w="10663992" h="11045566">
                <a:moveTo>
                  <a:pt x="0" y="0"/>
                </a:moveTo>
                <a:lnTo>
                  <a:pt x="10663992" y="0"/>
                </a:lnTo>
                <a:lnTo>
                  <a:pt x="10663992"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98D12312-BFFC-A339-DB46-B66BD4644FBD}"/>
              </a:ext>
            </a:extLst>
          </p:cNvPr>
          <p:cNvSpPr/>
          <p:nvPr/>
        </p:nvSpPr>
        <p:spPr>
          <a:xfrm rot="10134322">
            <a:off x="-2529068" y="-4689660"/>
            <a:ext cx="12090101" cy="9430279"/>
          </a:xfrm>
          <a:custGeom>
            <a:avLst/>
            <a:gdLst/>
            <a:ahLst/>
            <a:cxnLst/>
            <a:rect l="l" t="t" r="r" b="b"/>
            <a:pathLst>
              <a:path w="12090101" h="9430279">
                <a:moveTo>
                  <a:pt x="0" y="0"/>
                </a:moveTo>
                <a:lnTo>
                  <a:pt x="12090101" y="0"/>
                </a:lnTo>
                <a:lnTo>
                  <a:pt x="12090101" y="9430279"/>
                </a:lnTo>
                <a:lnTo>
                  <a:pt x="0" y="9430279"/>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sp>
        <p:nvSpPr>
          <p:cNvPr id="4" name="TextBox 4">
            <a:extLst>
              <a:ext uri="{FF2B5EF4-FFF2-40B4-BE49-F238E27FC236}">
                <a16:creationId xmlns:a16="http://schemas.microsoft.com/office/drawing/2014/main" id="{47F227DD-E765-E61B-E45D-768B0D9EB25E}"/>
              </a:ext>
            </a:extLst>
          </p:cNvPr>
          <p:cNvSpPr txBox="1"/>
          <p:nvPr/>
        </p:nvSpPr>
        <p:spPr>
          <a:xfrm>
            <a:off x="2710490" y="4288671"/>
            <a:ext cx="12867018" cy="1032077"/>
          </a:xfrm>
          <a:prstGeom prst="rect">
            <a:avLst/>
          </a:prstGeom>
        </p:spPr>
        <p:txBody>
          <a:bodyPr wrap="square" lIns="0" tIns="0" rIns="0" bIns="0" rtlCol="0" anchor="t">
            <a:spAutoFit/>
          </a:bodyPr>
          <a:lstStyle/>
          <a:p>
            <a:pPr algn="ctr">
              <a:lnSpc>
                <a:spcPts val="7290"/>
              </a:lnSpc>
            </a:pPr>
            <a:r>
              <a:rPr lang="pt-BR" sz="9600" spc="801" noProof="0" dirty="0">
                <a:solidFill>
                  <a:srgbClr val="3533CB"/>
                </a:solidFill>
                <a:latin typeface="Sabon Next LT" panose="02000500000000000000" pitchFamily="2" charset="0"/>
                <a:ea typeface="Questrial"/>
                <a:cs typeface="Sabon Next LT" panose="02000500000000000000" pitchFamily="2" charset="0"/>
                <a:sym typeface="Questrial"/>
              </a:rPr>
              <a:t>Análise comparativa</a:t>
            </a:r>
          </a:p>
        </p:txBody>
      </p:sp>
      <p:sp>
        <p:nvSpPr>
          <p:cNvPr id="6" name="AutoShape 6">
            <a:extLst>
              <a:ext uri="{FF2B5EF4-FFF2-40B4-BE49-F238E27FC236}">
                <a16:creationId xmlns:a16="http://schemas.microsoft.com/office/drawing/2014/main" id="{953882B0-559C-37D2-603E-2B914191A169}"/>
              </a:ext>
            </a:extLst>
          </p:cNvPr>
          <p:cNvSpPr/>
          <p:nvPr/>
        </p:nvSpPr>
        <p:spPr>
          <a:xfrm>
            <a:off x="7285549" y="5803791"/>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Tree>
    <p:extLst>
      <p:ext uri="{BB962C8B-B14F-4D97-AF65-F5344CB8AC3E}">
        <p14:creationId xmlns:p14="http://schemas.microsoft.com/office/powerpoint/2010/main" val="1493768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360D-FA94-61B4-1388-AEA3FEC039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873235-C2A1-0C7A-A88A-B766E011A9D7}"/>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BFA8ACC6-699E-D200-3959-84EBC0D11255}"/>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F195FFBF-947A-FCF0-62DD-237AFBE5EFC0}"/>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Forças e fragilidades </a:t>
            </a:r>
          </a:p>
        </p:txBody>
      </p:sp>
      <p:sp>
        <p:nvSpPr>
          <p:cNvPr id="8" name="AutoShape 8">
            <a:extLst>
              <a:ext uri="{FF2B5EF4-FFF2-40B4-BE49-F238E27FC236}">
                <a16:creationId xmlns:a16="http://schemas.microsoft.com/office/drawing/2014/main" id="{CE87AC18-C99F-C742-FF4E-387F3315C7C6}"/>
              </a:ext>
            </a:extLst>
          </p:cNvPr>
          <p:cNvSpPr/>
          <p:nvPr/>
        </p:nvSpPr>
        <p:spPr>
          <a:xfrm>
            <a:off x="7285549" y="19431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4" name="CaixaDeTexto 3">
            <a:extLst>
              <a:ext uri="{FF2B5EF4-FFF2-40B4-BE49-F238E27FC236}">
                <a16:creationId xmlns:a16="http://schemas.microsoft.com/office/drawing/2014/main" id="{B5ECE88B-ED52-94B0-B1A4-CDC31260CF70}"/>
              </a:ext>
            </a:extLst>
          </p:cNvPr>
          <p:cNvSpPr txBox="1"/>
          <p:nvPr/>
        </p:nvSpPr>
        <p:spPr>
          <a:xfrm>
            <a:off x="798037" y="4074178"/>
            <a:ext cx="7696200" cy="4893647"/>
          </a:xfrm>
          <a:prstGeom prst="rect">
            <a:avLst/>
          </a:prstGeom>
          <a:noFill/>
        </p:spPr>
        <p:txBody>
          <a:bodyPr wrap="square" rtlCol="0">
            <a:spAutoFit/>
          </a:bodyPr>
          <a:lstStyle/>
          <a:p>
            <a:pPr marL="457200"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Forças:</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Alta capacidade preditiva em bases complexas e com ruído.</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Menor propensão a </a:t>
            </a:r>
            <a:r>
              <a:rPr lang="pt-BR" sz="2600" dirty="0" err="1">
                <a:solidFill>
                  <a:srgbClr val="002060"/>
                </a:solidFill>
                <a:latin typeface="Sabon Next LT" panose="02000500000000000000" pitchFamily="2" charset="0"/>
                <a:cs typeface="Sabon Next LT" panose="02000500000000000000" pitchFamily="2" charset="0"/>
              </a:rPr>
              <a:t>overfitting</a:t>
            </a:r>
            <a:r>
              <a:rPr lang="pt-BR" sz="2600" dirty="0">
                <a:solidFill>
                  <a:srgbClr val="002060"/>
                </a:solidFill>
                <a:latin typeface="Sabon Next LT" panose="02000500000000000000" pitchFamily="2" charset="0"/>
                <a:cs typeface="Sabon Next LT" panose="02000500000000000000" pitchFamily="2" charset="0"/>
              </a:rPr>
              <a:t> que uma única árvore.</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Melhor desempenho para classe "Baixo", indicando robustez para identificar padrões em populações mais homogêneas (socialmente desfavorecidas).</a:t>
            </a:r>
          </a:p>
          <a:p>
            <a:pPr marL="457200"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Fragilidades:</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Menos interpretável: não permite ver regras claras, o que dificulta análise explicativa.</a:t>
            </a:r>
          </a:p>
        </p:txBody>
      </p:sp>
      <p:sp>
        <p:nvSpPr>
          <p:cNvPr id="5" name="CaixaDeTexto 4">
            <a:extLst>
              <a:ext uri="{FF2B5EF4-FFF2-40B4-BE49-F238E27FC236}">
                <a16:creationId xmlns:a16="http://schemas.microsoft.com/office/drawing/2014/main" id="{73542F8F-F894-6120-A94F-6A5C29D7482F}"/>
              </a:ext>
            </a:extLst>
          </p:cNvPr>
          <p:cNvSpPr txBox="1"/>
          <p:nvPr/>
        </p:nvSpPr>
        <p:spPr>
          <a:xfrm>
            <a:off x="8844516" y="4037847"/>
            <a:ext cx="9220200" cy="4893647"/>
          </a:xfrm>
          <a:prstGeom prst="rect">
            <a:avLst/>
          </a:prstGeom>
          <a:noFill/>
        </p:spPr>
        <p:txBody>
          <a:bodyPr wrap="square" rtlCol="0">
            <a:spAutoFit/>
          </a:bodyPr>
          <a:lstStyle/>
          <a:p>
            <a:pPr marL="457200"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Forças:</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Alta </a:t>
            </a:r>
            <a:r>
              <a:rPr lang="pt-BR" sz="2600" dirty="0" err="1">
                <a:solidFill>
                  <a:srgbClr val="002060"/>
                </a:solidFill>
                <a:latin typeface="Sabon Next LT" panose="02000500000000000000" pitchFamily="2" charset="0"/>
                <a:cs typeface="Sabon Next LT" panose="02000500000000000000" pitchFamily="2" charset="0"/>
              </a:rPr>
              <a:t>interpretabilidade</a:t>
            </a:r>
            <a:r>
              <a:rPr lang="pt-BR" sz="2600" dirty="0">
                <a:solidFill>
                  <a:srgbClr val="002060"/>
                </a:solidFill>
                <a:latin typeface="Sabon Next LT" panose="02000500000000000000" pitchFamily="2" charset="0"/>
                <a:cs typeface="Sabon Next LT" panose="02000500000000000000" pitchFamily="2" charset="0"/>
              </a:rPr>
              <a:t>: é possível visualizar regras explícitas de decisão </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Bom desempenho para prever salários altos, possivelmente por capturar melhor interações pontuais entre variáveis.</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Ideal em contextos com necessidade de transparência para justificar decisões (por exemplo, políticas públicas ou empresas com critérios éticos de remuneração).</a:t>
            </a:r>
          </a:p>
          <a:p>
            <a:pPr marL="457200"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Fragilidades:</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Tende a </a:t>
            </a:r>
            <a:r>
              <a:rPr lang="pt-BR" sz="2600" dirty="0" err="1">
                <a:solidFill>
                  <a:srgbClr val="002060"/>
                </a:solidFill>
                <a:latin typeface="Sabon Next LT" panose="02000500000000000000" pitchFamily="2" charset="0"/>
                <a:cs typeface="Sabon Next LT" panose="02000500000000000000" pitchFamily="2" charset="0"/>
              </a:rPr>
              <a:t>overfitting</a:t>
            </a:r>
            <a:r>
              <a:rPr lang="pt-BR" sz="2600" dirty="0">
                <a:solidFill>
                  <a:srgbClr val="002060"/>
                </a:solidFill>
                <a:latin typeface="Sabon Next LT" panose="02000500000000000000" pitchFamily="2" charset="0"/>
                <a:cs typeface="Sabon Next LT" panose="02000500000000000000" pitchFamily="2" charset="0"/>
              </a:rPr>
              <a:t> se não for bem podada (aqui foi limitada por </a:t>
            </a:r>
            <a:r>
              <a:rPr lang="pt-BR" sz="2600" dirty="0" err="1">
                <a:solidFill>
                  <a:srgbClr val="002060"/>
                </a:solidFill>
                <a:latin typeface="Sabon Next LT" panose="02000500000000000000" pitchFamily="2" charset="0"/>
                <a:cs typeface="Sabon Next LT" panose="02000500000000000000" pitchFamily="2" charset="0"/>
              </a:rPr>
              <a:t>max_depth</a:t>
            </a:r>
            <a:r>
              <a:rPr lang="pt-BR" sz="2600" dirty="0">
                <a:solidFill>
                  <a:srgbClr val="002060"/>
                </a:solidFill>
                <a:latin typeface="Sabon Next LT" panose="02000500000000000000" pitchFamily="2" charset="0"/>
                <a:cs typeface="Sabon Next LT" panose="02000500000000000000" pitchFamily="2" charset="0"/>
              </a:rPr>
              <a:t>=5).</a:t>
            </a:r>
          </a:p>
          <a:p>
            <a:pPr marL="914400" lvl="1" indent="-457200">
              <a:buFont typeface="Arial" panose="020B0604020202020204" pitchFamily="34" charset="0"/>
              <a:buChar char="•"/>
            </a:pPr>
            <a:r>
              <a:rPr lang="pt-BR" sz="2600" dirty="0">
                <a:solidFill>
                  <a:srgbClr val="002060"/>
                </a:solidFill>
                <a:latin typeface="Sabon Next LT" panose="02000500000000000000" pitchFamily="2" charset="0"/>
                <a:cs typeface="Sabon Next LT" panose="02000500000000000000" pitchFamily="2" charset="0"/>
              </a:rPr>
              <a:t>Menor generalização quando há muito ruído nos dados.</a:t>
            </a:r>
          </a:p>
        </p:txBody>
      </p:sp>
      <p:sp>
        <p:nvSpPr>
          <p:cNvPr id="7" name="AutoShape 8">
            <a:extLst>
              <a:ext uri="{FF2B5EF4-FFF2-40B4-BE49-F238E27FC236}">
                <a16:creationId xmlns:a16="http://schemas.microsoft.com/office/drawing/2014/main" id="{49AAD3D7-EAEA-6EA7-645F-68A7B9E1710F}"/>
              </a:ext>
            </a:extLst>
          </p:cNvPr>
          <p:cNvSpPr/>
          <p:nvPr/>
        </p:nvSpPr>
        <p:spPr>
          <a:xfrm>
            <a:off x="1447799" y="36195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9" name="AutoShape 8">
            <a:extLst>
              <a:ext uri="{FF2B5EF4-FFF2-40B4-BE49-F238E27FC236}">
                <a16:creationId xmlns:a16="http://schemas.microsoft.com/office/drawing/2014/main" id="{2EB7250F-E2AB-0464-B953-32BF29F58A19}"/>
              </a:ext>
            </a:extLst>
          </p:cNvPr>
          <p:cNvSpPr/>
          <p:nvPr/>
        </p:nvSpPr>
        <p:spPr>
          <a:xfrm>
            <a:off x="9525000" y="3567223"/>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10" name="CaixaDeTexto 9">
            <a:extLst>
              <a:ext uri="{FF2B5EF4-FFF2-40B4-BE49-F238E27FC236}">
                <a16:creationId xmlns:a16="http://schemas.microsoft.com/office/drawing/2014/main" id="{1D5775C0-743D-7FEE-5070-2378DF426E6C}"/>
              </a:ext>
            </a:extLst>
          </p:cNvPr>
          <p:cNvSpPr txBox="1"/>
          <p:nvPr/>
        </p:nvSpPr>
        <p:spPr>
          <a:xfrm>
            <a:off x="1410585" y="2753274"/>
            <a:ext cx="6934201" cy="769441"/>
          </a:xfrm>
          <a:prstGeom prst="rect">
            <a:avLst/>
          </a:prstGeom>
          <a:noFill/>
        </p:spPr>
        <p:txBody>
          <a:bodyPr wrap="square" rtlCol="0">
            <a:spAutoFit/>
          </a:bodyPr>
          <a:lstStyle/>
          <a:p>
            <a:r>
              <a:rPr lang="pt-BR" sz="4400" dirty="0">
                <a:solidFill>
                  <a:srgbClr val="3533CB"/>
                </a:solidFill>
                <a:latin typeface="Sabon Next LT" panose="02000500000000000000" pitchFamily="2" charset="0"/>
                <a:cs typeface="Sabon Next LT" panose="02000500000000000000" pitchFamily="2" charset="0"/>
              </a:rPr>
              <a:t>Random Forest</a:t>
            </a:r>
          </a:p>
        </p:txBody>
      </p:sp>
      <p:sp>
        <p:nvSpPr>
          <p:cNvPr id="11" name="CaixaDeTexto 10">
            <a:extLst>
              <a:ext uri="{FF2B5EF4-FFF2-40B4-BE49-F238E27FC236}">
                <a16:creationId xmlns:a16="http://schemas.microsoft.com/office/drawing/2014/main" id="{138276D2-068E-1306-E283-39DA4AECBB1C}"/>
              </a:ext>
            </a:extLst>
          </p:cNvPr>
          <p:cNvSpPr txBox="1"/>
          <p:nvPr/>
        </p:nvSpPr>
        <p:spPr>
          <a:xfrm>
            <a:off x="9498419" y="2691718"/>
            <a:ext cx="6172200" cy="830997"/>
          </a:xfrm>
          <a:prstGeom prst="rect">
            <a:avLst/>
          </a:prstGeom>
          <a:noFill/>
        </p:spPr>
        <p:txBody>
          <a:bodyPr wrap="square" rtlCol="0">
            <a:spAutoFit/>
          </a:bodyPr>
          <a:lstStyle/>
          <a:p>
            <a:r>
              <a:rPr lang="pt-BR" sz="4800" dirty="0">
                <a:solidFill>
                  <a:srgbClr val="3533CB"/>
                </a:solidFill>
                <a:latin typeface="Sabon Next LT" panose="02000500000000000000" pitchFamily="2" charset="0"/>
                <a:cs typeface="Sabon Next LT" panose="02000500000000000000" pitchFamily="2" charset="0"/>
              </a:rPr>
              <a:t>Árvore de decisão </a:t>
            </a:r>
          </a:p>
        </p:txBody>
      </p:sp>
      <p:cxnSp>
        <p:nvCxnSpPr>
          <p:cNvPr id="13" name="Conector reto 12">
            <a:extLst>
              <a:ext uri="{FF2B5EF4-FFF2-40B4-BE49-F238E27FC236}">
                <a16:creationId xmlns:a16="http://schemas.microsoft.com/office/drawing/2014/main" id="{3BE76FE0-D8E6-7072-15FF-46185673AA8E}"/>
              </a:ext>
            </a:extLst>
          </p:cNvPr>
          <p:cNvCxnSpPr/>
          <p:nvPr/>
        </p:nvCxnSpPr>
        <p:spPr>
          <a:xfrm>
            <a:off x="8839200" y="3951767"/>
            <a:ext cx="0" cy="6096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918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C3912-E9AE-DB65-924A-FCAFEB8CA8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56C32D-8D95-39E6-B5E1-598D8A000CA5}"/>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51844EDA-D3CB-679E-9DC5-81460A2AD356}"/>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3BAC0888-4612-1F74-053A-2ED483307579}"/>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Interpretação </a:t>
            </a:r>
          </a:p>
        </p:txBody>
      </p:sp>
      <p:sp>
        <p:nvSpPr>
          <p:cNvPr id="8" name="AutoShape 8">
            <a:extLst>
              <a:ext uri="{FF2B5EF4-FFF2-40B4-BE49-F238E27FC236}">
                <a16:creationId xmlns:a16="http://schemas.microsoft.com/office/drawing/2014/main" id="{F723A1F2-16CF-0E22-597E-DEC5A4BEB9D5}"/>
              </a:ext>
            </a:extLst>
          </p:cNvPr>
          <p:cNvSpPr/>
          <p:nvPr/>
        </p:nvSpPr>
        <p:spPr>
          <a:xfrm>
            <a:off x="7285549" y="19431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7" name="CaixaDeTexto 6">
            <a:extLst>
              <a:ext uri="{FF2B5EF4-FFF2-40B4-BE49-F238E27FC236}">
                <a16:creationId xmlns:a16="http://schemas.microsoft.com/office/drawing/2014/main" id="{F486C945-2218-5D4C-8BA6-A01377C2ABE2}"/>
              </a:ext>
            </a:extLst>
          </p:cNvPr>
          <p:cNvSpPr txBox="1"/>
          <p:nvPr/>
        </p:nvSpPr>
        <p:spPr>
          <a:xfrm>
            <a:off x="2438400" y="4295348"/>
            <a:ext cx="5334000" cy="1569660"/>
          </a:xfrm>
          <a:prstGeom prst="rect">
            <a:avLst/>
          </a:prstGeom>
          <a:noFill/>
        </p:spPr>
        <p:txBody>
          <a:bodyPr wrap="square" rtlCol="0">
            <a:spAutoFit/>
          </a:bodyPr>
          <a:lstStyle/>
          <a:p>
            <a:r>
              <a:rPr lang="pt-BR" sz="4800" dirty="0">
                <a:solidFill>
                  <a:srgbClr val="3533CB"/>
                </a:solidFill>
                <a:latin typeface="Sabon Next LT" panose="02000500000000000000" pitchFamily="2" charset="0"/>
                <a:cs typeface="Sabon Next LT" panose="02000500000000000000" pitchFamily="2" charset="0"/>
              </a:rPr>
              <a:t>Árvore de decisão com maior acurácia </a:t>
            </a:r>
          </a:p>
        </p:txBody>
      </p:sp>
      <p:cxnSp>
        <p:nvCxnSpPr>
          <p:cNvPr id="13" name="Conector reto 12">
            <a:extLst>
              <a:ext uri="{FF2B5EF4-FFF2-40B4-BE49-F238E27FC236}">
                <a16:creationId xmlns:a16="http://schemas.microsoft.com/office/drawing/2014/main" id="{6FD89F2B-4A12-0557-F69D-DAAB336EE41A}"/>
              </a:ext>
            </a:extLst>
          </p:cNvPr>
          <p:cNvCxnSpPr/>
          <p:nvPr/>
        </p:nvCxnSpPr>
        <p:spPr>
          <a:xfrm>
            <a:off x="8382000" y="3314700"/>
            <a:ext cx="0" cy="5029200"/>
          </a:xfrm>
          <a:prstGeom prst="line">
            <a:avLst/>
          </a:prstGeom>
          <a:ln>
            <a:solidFill>
              <a:srgbClr val="3533CB"/>
            </a:solidFill>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65B17E14-4110-630D-19E6-2A335599E91D}"/>
              </a:ext>
            </a:extLst>
          </p:cNvPr>
          <p:cNvSpPr txBox="1"/>
          <p:nvPr/>
        </p:nvSpPr>
        <p:spPr>
          <a:xfrm>
            <a:off x="9448800" y="3314700"/>
            <a:ext cx="7162800" cy="5909310"/>
          </a:xfrm>
          <a:prstGeom prst="rect">
            <a:avLst/>
          </a:prstGeom>
          <a:noFill/>
        </p:spPr>
        <p:txBody>
          <a:bodyPr wrap="square" rtlCol="0">
            <a:spAutoFit/>
          </a:bodyPr>
          <a:lstStyle/>
          <a:p>
            <a:r>
              <a:rPr lang="pt-BR" sz="4000" dirty="0">
                <a:solidFill>
                  <a:srgbClr val="002060"/>
                </a:solidFill>
                <a:latin typeface="Sabon Next LT" panose="02000500000000000000" pitchFamily="2" charset="0"/>
                <a:cs typeface="Sabon Next LT" panose="02000500000000000000" pitchFamily="2" charset="0"/>
              </a:rPr>
              <a:t>A base de dados usada era simples, com poucos atributos e poucos registros. Sendo assim, o benefício da robustez da Random Forest foi limitado, e como a Árvore de decisão trabalha bem com dados mais simples, ela apresentou um melhor resultado.</a:t>
            </a:r>
            <a:br>
              <a:rPr lang="pt-BR" dirty="0"/>
            </a:br>
            <a:endParaRPr lang="pt-BR" dirty="0"/>
          </a:p>
        </p:txBody>
      </p:sp>
    </p:spTree>
    <p:extLst>
      <p:ext uri="{BB962C8B-B14F-4D97-AF65-F5344CB8AC3E}">
        <p14:creationId xmlns:p14="http://schemas.microsoft.com/office/powerpoint/2010/main" val="15858720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08CB-65A5-89F6-E397-15F4A5C8D1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BCD16C-8B9A-409D-ECD5-D9203FF1285D}"/>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97F29DF5-5BCA-5B47-D0A3-6AC840296043}"/>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384FD3B3-9308-F0DA-1067-16223AF76783}"/>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Conclusão </a:t>
            </a:r>
          </a:p>
        </p:txBody>
      </p:sp>
      <p:sp>
        <p:nvSpPr>
          <p:cNvPr id="8" name="AutoShape 8">
            <a:extLst>
              <a:ext uri="{FF2B5EF4-FFF2-40B4-BE49-F238E27FC236}">
                <a16:creationId xmlns:a16="http://schemas.microsoft.com/office/drawing/2014/main" id="{A0D1EBA3-A184-1113-9F23-BED662B4F44E}"/>
              </a:ext>
            </a:extLst>
          </p:cNvPr>
          <p:cNvSpPr/>
          <p:nvPr/>
        </p:nvSpPr>
        <p:spPr>
          <a:xfrm>
            <a:off x="7285549" y="19431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4" name="CaixaDeTexto 3">
            <a:extLst>
              <a:ext uri="{FF2B5EF4-FFF2-40B4-BE49-F238E27FC236}">
                <a16:creationId xmlns:a16="http://schemas.microsoft.com/office/drawing/2014/main" id="{FAA4BCF2-B937-99BC-40F6-E47C3120AAD6}"/>
              </a:ext>
            </a:extLst>
          </p:cNvPr>
          <p:cNvSpPr txBox="1"/>
          <p:nvPr/>
        </p:nvSpPr>
        <p:spPr>
          <a:xfrm>
            <a:off x="1905000" y="2857500"/>
            <a:ext cx="14763382" cy="6740307"/>
          </a:xfrm>
          <a:prstGeom prst="rect">
            <a:avLst/>
          </a:prstGeom>
          <a:noFill/>
        </p:spPr>
        <p:txBody>
          <a:bodyPr wrap="square" rtlCol="0">
            <a:spAutoFit/>
          </a:bodyPr>
          <a:lstStyle/>
          <a:p>
            <a:r>
              <a:rPr lang="pt-BR" sz="3600" dirty="0">
                <a:solidFill>
                  <a:srgbClr val="002060"/>
                </a:solidFill>
                <a:latin typeface="Sabon Next LT" panose="02000500000000000000" pitchFamily="2" charset="0"/>
                <a:cs typeface="Sabon Next LT" panose="02000500000000000000" pitchFamily="2" charset="0"/>
              </a:rPr>
              <a:t>Apesar da limitação no treinamento dos modelos, eles conseguiram prever bem se o salário era “Alto” ou “Baixo”, comprovando que características sociais influenciam no salário do profissional. Além disso, a etapa da Análise Exploratória foi crucial para detectar desigualdades na base de dados, bem como a desigualdade racial e de gênero. Assim esse trabalho é importante para destacar tais desigualdades, alertando assim estudantes e pesquisadores que queiram fazer análises mais profundas, gestores de empresas responsáveis pelo processo de recrutamento e diversidade e organizações da sociedade civil e instituições educacionais interessadas em promover equidade no acesso às carreiras tecnológicas e em reduzir as desigualdades sociais no Brasil.</a:t>
            </a:r>
          </a:p>
          <a:p>
            <a:br>
              <a:rPr lang="pt-BR" dirty="0"/>
            </a:br>
            <a:endParaRPr lang="pt-BR" dirty="0"/>
          </a:p>
        </p:txBody>
      </p:sp>
    </p:spTree>
    <p:extLst>
      <p:ext uri="{BB962C8B-B14F-4D97-AF65-F5344CB8AC3E}">
        <p14:creationId xmlns:p14="http://schemas.microsoft.com/office/powerpoint/2010/main" val="32990277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6" name="Freeform 6"/>
          <p:cNvSpPr/>
          <p:nvPr/>
        </p:nvSpPr>
        <p:spPr>
          <a:xfrm rot="10710603" flipV="1">
            <a:off x="14756081" y="3836836"/>
            <a:ext cx="5828056" cy="7723930"/>
          </a:xfrm>
          <a:custGeom>
            <a:avLst/>
            <a:gdLst/>
            <a:ahLst/>
            <a:cxnLst/>
            <a:rect l="l" t="t" r="r" b="b"/>
            <a:pathLst>
              <a:path w="5828056" h="7723930">
                <a:moveTo>
                  <a:pt x="0" y="7723930"/>
                </a:moveTo>
                <a:lnTo>
                  <a:pt x="5828056" y="7723930"/>
                </a:lnTo>
                <a:lnTo>
                  <a:pt x="5828056" y="0"/>
                </a:lnTo>
                <a:lnTo>
                  <a:pt x="0" y="0"/>
                </a:lnTo>
                <a:lnTo>
                  <a:pt x="0" y="77239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7" name="Freeform 7"/>
          <p:cNvSpPr/>
          <p:nvPr/>
        </p:nvSpPr>
        <p:spPr>
          <a:xfrm rot="659014" flipV="1">
            <a:off x="-2098936" y="-2598079"/>
            <a:ext cx="5130494" cy="6799449"/>
          </a:xfrm>
          <a:custGeom>
            <a:avLst/>
            <a:gdLst/>
            <a:ahLst/>
            <a:cxnLst/>
            <a:rect l="l" t="t" r="r" b="b"/>
            <a:pathLst>
              <a:path w="5130494" h="6799449">
                <a:moveTo>
                  <a:pt x="0" y="6799450"/>
                </a:moveTo>
                <a:lnTo>
                  <a:pt x="5130494" y="6799450"/>
                </a:lnTo>
                <a:lnTo>
                  <a:pt x="5130494" y="0"/>
                </a:lnTo>
                <a:lnTo>
                  <a:pt x="0" y="0"/>
                </a:lnTo>
                <a:lnTo>
                  <a:pt x="0" y="679945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p>
        </p:txBody>
      </p:sp>
      <p:sp>
        <p:nvSpPr>
          <p:cNvPr id="8" name="AutoShape 8"/>
          <p:cNvSpPr/>
          <p:nvPr/>
        </p:nvSpPr>
        <p:spPr>
          <a:xfrm>
            <a:off x="7515086" y="6286500"/>
            <a:ext cx="3716901" cy="0"/>
          </a:xfrm>
          <a:prstGeom prst="line">
            <a:avLst/>
          </a:prstGeom>
          <a:ln w="38100" cap="flat">
            <a:solidFill>
              <a:srgbClr val="FFFFFF"/>
            </a:solidFill>
            <a:prstDash val="solid"/>
            <a:headEnd type="none" w="sm" len="sm"/>
            <a:tailEnd type="none" w="sm" len="sm"/>
          </a:ln>
        </p:spPr>
        <p:txBody>
          <a:bodyPr/>
          <a:lstStyle/>
          <a:p>
            <a:endParaRPr lang="pt-BR" noProof="0" dirty="0"/>
          </a:p>
        </p:txBody>
      </p:sp>
      <p:sp>
        <p:nvSpPr>
          <p:cNvPr id="9" name="Freeform 9"/>
          <p:cNvSpPr/>
          <p:nvPr/>
        </p:nvSpPr>
        <p:spPr>
          <a:xfrm>
            <a:off x="9373538" y="9158678"/>
            <a:ext cx="194314" cy="155452"/>
          </a:xfrm>
          <a:custGeom>
            <a:avLst/>
            <a:gdLst/>
            <a:ahLst/>
            <a:cxnLst/>
            <a:rect l="l" t="t" r="r" b="b"/>
            <a:pathLst>
              <a:path w="194314" h="155452">
                <a:moveTo>
                  <a:pt x="0" y="0"/>
                </a:moveTo>
                <a:lnTo>
                  <a:pt x="194314" y="0"/>
                </a:lnTo>
                <a:lnTo>
                  <a:pt x="194314" y="155452"/>
                </a:lnTo>
                <a:lnTo>
                  <a:pt x="0" y="155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noProof="0" dirty="0"/>
          </a:p>
        </p:txBody>
      </p:sp>
      <p:sp>
        <p:nvSpPr>
          <p:cNvPr id="10" name="Freeform 10"/>
          <p:cNvSpPr/>
          <p:nvPr/>
        </p:nvSpPr>
        <p:spPr>
          <a:xfrm>
            <a:off x="6299091" y="9158678"/>
            <a:ext cx="199243" cy="199243"/>
          </a:xfrm>
          <a:custGeom>
            <a:avLst/>
            <a:gdLst/>
            <a:ahLst/>
            <a:cxnLst/>
            <a:rect l="l" t="t" r="r" b="b"/>
            <a:pathLst>
              <a:path w="199243" h="199243">
                <a:moveTo>
                  <a:pt x="0" y="0"/>
                </a:moveTo>
                <a:lnTo>
                  <a:pt x="199243" y="0"/>
                </a:lnTo>
                <a:lnTo>
                  <a:pt x="199243" y="199244"/>
                </a:lnTo>
                <a:lnTo>
                  <a:pt x="0" y="199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noProof="0" dirty="0"/>
          </a:p>
        </p:txBody>
      </p:sp>
      <p:sp>
        <p:nvSpPr>
          <p:cNvPr id="11" name="TextBox 11"/>
          <p:cNvSpPr txBox="1"/>
          <p:nvPr/>
        </p:nvSpPr>
        <p:spPr>
          <a:xfrm>
            <a:off x="4842919" y="3668678"/>
            <a:ext cx="9061234" cy="2363468"/>
          </a:xfrm>
          <a:prstGeom prst="rect">
            <a:avLst/>
          </a:prstGeom>
        </p:spPr>
        <p:txBody>
          <a:bodyPr lIns="0" tIns="0" rIns="0" bIns="0" rtlCol="0" anchor="t">
            <a:spAutoFit/>
          </a:bodyPr>
          <a:lstStyle/>
          <a:p>
            <a:pPr algn="ctr">
              <a:lnSpc>
                <a:spcPts val="8999"/>
              </a:lnSpc>
            </a:pPr>
            <a:r>
              <a:rPr lang="pt-BR" sz="9999" spc="989" noProof="0" dirty="0">
                <a:solidFill>
                  <a:srgbClr val="FFFFFF"/>
                </a:solidFill>
                <a:latin typeface="Sabon Next LT" panose="02000500000000000000" pitchFamily="2" charset="0"/>
                <a:ea typeface="Questrial"/>
                <a:cs typeface="Sabon Next LT" panose="02000500000000000000" pitchFamily="2" charset="0"/>
                <a:sym typeface="Questrial"/>
              </a:rPr>
              <a:t>MUITO OBRIGADO!</a:t>
            </a:r>
          </a:p>
        </p:txBody>
      </p:sp>
      <p:sp>
        <p:nvSpPr>
          <p:cNvPr id="12" name="TextBox 12"/>
          <p:cNvSpPr txBox="1"/>
          <p:nvPr/>
        </p:nvSpPr>
        <p:spPr>
          <a:xfrm>
            <a:off x="-246099" y="9155214"/>
            <a:ext cx="9718964" cy="1036694"/>
          </a:xfrm>
          <a:prstGeom prst="rect">
            <a:avLst/>
          </a:prstGeom>
        </p:spPr>
        <p:txBody>
          <a:bodyPr wrap="square" lIns="0" tIns="0" rIns="0" bIns="0" rtlCol="0" anchor="t">
            <a:spAutoFit/>
          </a:bodyPr>
          <a:lstStyle/>
          <a:p>
            <a:pPr algn="ctr">
              <a:lnSpc>
                <a:spcPts val="4200"/>
              </a:lnSpc>
            </a:pPr>
            <a:r>
              <a:rPr lang="pt-BR" sz="2000" dirty="0">
                <a:solidFill>
                  <a:schemeClr val="bg1"/>
                </a:solidFill>
                <a:latin typeface="Sabon Next LT" panose="02000500000000000000" pitchFamily="2" charset="0"/>
                <a:ea typeface="Questrial"/>
                <a:cs typeface="Sabon Next LT" panose="02000500000000000000" pitchFamily="2" charset="0"/>
                <a:sym typeface="Questrial"/>
                <a:hlinkClick r:id="rId10">
                  <a:extLst>
                    <a:ext uri="{A12FA001-AC4F-418D-AE19-62706E023703}">
                      <ahyp:hlinkClr xmlns:ahyp="http://schemas.microsoft.com/office/drawing/2018/hyperlinkcolor" val="tx"/>
                    </a:ext>
                  </a:extLst>
                </a:hlinkClick>
              </a:rPr>
              <a:t>https://github.com/ICEI-PUC-Minas-PPL-CDIA/G11-desigualdades-sociais-mercado-trabalho</a:t>
            </a:r>
            <a:endParaRPr lang="pt-BR" sz="2000" noProof="0" dirty="0">
              <a:solidFill>
                <a:schemeClr val="bg1"/>
              </a:solidFill>
              <a:latin typeface="Sabon Next LT" panose="02000500000000000000" pitchFamily="2" charset="0"/>
              <a:ea typeface="Questrial"/>
              <a:cs typeface="Sabon Next LT" panose="02000500000000000000" pitchFamily="2" charset="0"/>
              <a:sym typeface="Questrial"/>
            </a:endParaRPr>
          </a:p>
        </p:txBody>
      </p:sp>
      <p:sp>
        <p:nvSpPr>
          <p:cNvPr id="15" name="CaixaDeTexto 14">
            <a:extLst>
              <a:ext uri="{FF2B5EF4-FFF2-40B4-BE49-F238E27FC236}">
                <a16:creationId xmlns:a16="http://schemas.microsoft.com/office/drawing/2014/main" id="{9596C4DC-D975-C553-7720-61ABE9DC327D}"/>
              </a:ext>
            </a:extLst>
          </p:cNvPr>
          <p:cNvSpPr txBox="1"/>
          <p:nvPr/>
        </p:nvSpPr>
        <p:spPr>
          <a:xfrm>
            <a:off x="71691" y="8755104"/>
            <a:ext cx="3581400" cy="400110"/>
          </a:xfrm>
          <a:prstGeom prst="rect">
            <a:avLst/>
          </a:prstGeom>
          <a:noFill/>
        </p:spPr>
        <p:txBody>
          <a:bodyPr wrap="square" rtlCol="0">
            <a:spAutoFit/>
          </a:bodyPr>
          <a:lstStyle/>
          <a:p>
            <a:r>
              <a:rPr lang="pt-BR" sz="2000" dirty="0">
                <a:solidFill>
                  <a:schemeClr val="bg1"/>
                </a:solidFill>
                <a:latin typeface="Sabon Next LT" panose="02000500000000000000" pitchFamily="2" charset="0"/>
                <a:cs typeface="Sabon Next LT" panose="02000500000000000000" pitchFamily="2" charset="0"/>
              </a:rPr>
              <a:t>Repositório do github:</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15642-461C-1D48-17AD-9D74740E80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700773-A756-C95B-5079-4CA0F021AF37}"/>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726D51E5-0B92-30FA-3C71-7E9305623C87}"/>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58C61783-E0D9-CEEF-E8DF-CF0DA52E6F0E}"/>
              </a:ext>
            </a:extLst>
          </p:cNvPr>
          <p:cNvSpPr txBox="1"/>
          <p:nvPr/>
        </p:nvSpPr>
        <p:spPr>
          <a:xfrm>
            <a:off x="5284357" y="570582"/>
            <a:ext cx="7719281" cy="794259"/>
          </a:xfrm>
          <a:prstGeom prst="rect">
            <a:avLst/>
          </a:prstGeom>
        </p:spPr>
        <p:txBody>
          <a:bodyPr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Introdução</a:t>
            </a:r>
            <a:r>
              <a:rPr lang="pt-BR" sz="5200" spc="514" noProof="0" dirty="0">
                <a:solidFill>
                  <a:srgbClr val="3533CB"/>
                </a:solidFill>
                <a:latin typeface="Questrial"/>
                <a:ea typeface="Questrial"/>
                <a:cs typeface="Questrial"/>
                <a:sym typeface="Questrial"/>
              </a:rPr>
              <a:t> </a:t>
            </a:r>
          </a:p>
        </p:txBody>
      </p:sp>
      <p:sp>
        <p:nvSpPr>
          <p:cNvPr id="7" name="TextBox 7">
            <a:extLst>
              <a:ext uri="{FF2B5EF4-FFF2-40B4-BE49-F238E27FC236}">
                <a16:creationId xmlns:a16="http://schemas.microsoft.com/office/drawing/2014/main" id="{69ACA953-5679-BF41-1A2A-640D08698506}"/>
              </a:ext>
            </a:extLst>
          </p:cNvPr>
          <p:cNvSpPr txBox="1"/>
          <p:nvPr/>
        </p:nvSpPr>
        <p:spPr>
          <a:xfrm>
            <a:off x="2929695" y="2235801"/>
            <a:ext cx="12428597" cy="1798890"/>
          </a:xfrm>
          <a:prstGeom prst="rect">
            <a:avLst/>
          </a:prstGeom>
        </p:spPr>
        <p:txBody>
          <a:bodyPr lIns="0" tIns="0" rIns="0" bIns="0" rtlCol="0" anchor="t">
            <a:spAutoFit/>
          </a:bodyPr>
          <a:lstStyle/>
          <a:p>
            <a:pPr algn="ctr">
              <a:lnSpc>
                <a:spcPts val="2800"/>
              </a:lnSpc>
            </a:pPr>
            <a:r>
              <a:rPr lang="pt-BR" sz="2800" dirty="0">
                <a:solidFill>
                  <a:srgbClr val="002060"/>
                </a:solidFill>
                <a:latin typeface="Sabon Next LT" panose="02000500000000000000" pitchFamily="2" charset="0"/>
                <a:cs typeface="Sabon Next LT" panose="02000500000000000000" pitchFamily="2" charset="0"/>
              </a:rPr>
              <a:t>A elaboração desse trabalho busca usar conhecimentos de ciência de dados para resolver problemas de relevância social. Desse modo, aplicamos técnicas de aprendizado de máquina para construir dois modelos de agente inteligente, que identifica padrões em diferentes bases de dados, servindo de apoio à tomada de decisão de um problema social.</a:t>
            </a:r>
            <a:endParaRPr lang="pt-BR" sz="3200" noProof="0" dirty="0">
              <a:solidFill>
                <a:srgbClr val="002060"/>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88C02E44-3128-9A7C-4772-3EAD16DE9E8D}"/>
              </a:ext>
            </a:extLst>
          </p:cNvPr>
          <p:cNvSpPr/>
          <p:nvPr/>
        </p:nvSpPr>
        <p:spPr>
          <a:xfrm>
            <a:off x="7285546" y="17145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10" name="Imagem 9">
            <a:extLst>
              <a:ext uri="{FF2B5EF4-FFF2-40B4-BE49-F238E27FC236}">
                <a16:creationId xmlns:a16="http://schemas.microsoft.com/office/drawing/2014/main" id="{E87CA09B-30D6-00D6-D291-4E983AAFE450}"/>
              </a:ext>
            </a:extLst>
          </p:cNvPr>
          <p:cNvPicPr>
            <a:picLocks noChangeAspect="1"/>
          </p:cNvPicPr>
          <p:nvPr/>
        </p:nvPicPr>
        <p:blipFill>
          <a:blip r:embed="rId4"/>
          <a:stretch>
            <a:fillRect/>
          </a:stretch>
        </p:blipFill>
        <p:spPr>
          <a:xfrm>
            <a:off x="2627607" y="6646609"/>
            <a:ext cx="5984357" cy="2096880"/>
          </a:xfrm>
          <a:prstGeom prst="rect">
            <a:avLst/>
          </a:prstGeom>
        </p:spPr>
      </p:pic>
      <p:pic>
        <p:nvPicPr>
          <p:cNvPr id="12" name="Imagem 11">
            <a:extLst>
              <a:ext uri="{FF2B5EF4-FFF2-40B4-BE49-F238E27FC236}">
                <a16:creationId xmlns:a16="http://schemas.microsoft.com/office/drawing/2014/main" id="{4A6C94B6-9570-DC44-FAE4-DB1E3B9DE811}"/>
              </a:ext>
            </a:extLst>
          </p:cNvPr>
          <p:cNvPicPr>
            <a:picLocks noChangeAspect="1"/>
          </p:cNvPicPr>
          <p:nvPr/>
        </p:nvPicPr>
        <p:blipFill>
          <a:blip r:embed="rId5"/>
          <a:stretch>
            <a:fillRect/>
          </a:stretch>
        </p:blipFill>
        <p:spPr>
          <a:xfrm>
            <a:off x="10906311" y="6646609"/>
            <a:ext cx="4922550" cy="2104224"/>
          </a:xfrm>
          <a:prstGeom prst="rect">
            <a:avLst/>
          </a:prstGeom>
        </p:spPr>
      </p:pic>
      <p:sp>
        <p:nvSpPr>
          <p:cNvPr id="13" name="TextBox 6">
            <a:extLst>
              <a:ext uri="{FF2B5EF4-FFF2-40B4-BE49-F238E27FC236}">
                <a16:creationId xmlns:a16="http://schemas.microsoft.com/office/drawing/2014/main" id="{31FE1C33-727D-6407-E55D-18B0D96C3804}"/>
              </a:ext>
            </a:extLst>
          </p:cNvPr>
          <p:cNvSpPr txBox="1"/>
          <p:nvPr/>
        </p:nvSpPr>
        <p:spPr>
          <a:xfrm>
            <a:off x="5332429" y="4618929"/>
            <a:ext cx="7719281" cy="794259"/>
          </a:xfrm>
          <a:prstGeom prst="rect">
            <a:avLst/>
          </a:prstGeom>
        </p:spPr>
        <p:txBody>
          <a:bodyPr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Bases utilizadas</a:t>
            </a:r>
            <a:r>
              <a:rPr lang="pt-BR" sz="5200" spc="514" noProof="0" dirty="0">
                <a:solidFill>
                  <a:srgbClr val="3533CB"/>
                </a:solidFill>
                <a:latin typeface="Questrial"/>
                <a:ea typeface="Questrial"/>
                <a:cs typeface="Questrial"/>
                <a:sym typeface="Questrial"/>
              </a:rPr>
              <a:t>:</a:t>
            </a:r>
          </a:p>
        </p:txBody>
      </p:sp>
      <p:sp>
        <p:nvSpPr>
          <p:cNvPr id="14" name="AutoShape 8">
            <a:extLst>
              <a:ext uri="{FF2B5EF4-FFF2-40B4-BE49-F238E27FC236}">
                <a16:creationId xmlns:a16="http://schemas.microsoft.com/office/drawing/2014/main" id="{EB573AC3-F97E-4465-F619-FE6BBC93F838}"/>
              </a:ext>
            </a:extLst>
          </p:cNvPr>
          <p:cNvSpPr/>
          <p:nvPr/>
        </p:nvSpPr>
        <p:spPr>
          <a:xfrm>
            <a:off x="7285544" y="56007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Tree>
    <p:extLst>
      <p:ext uri="{BB962C8B-B14F-4D97-AF65-F5344CB8AC3E}">
        <p14:creationId xmlns:p14="http://schemas.microsoft.com/office/powerpoint/2010/main" val="24353628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6E15-39ED-D527-0853-21F393494D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000E1E-634A-5D0E-4A42-2500031FBAB7}"/>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584662AD-A811-1615-6DCA-56AC21772ED0}"/>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65818912-86C3-480C-28AF-B3D6E4E34B6D}"/>
              </a:ext>
            </a:extLst>
          </p:cNvPr>
          <p:cNvSpPr txBox="1"/>
          <p:nvPr/>
        </p:nvSpPr>
        <p:spPr>
          <a:xfrm>
            <a:off x="3756164" y="753016"/>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PROBLEMA </a:t>
            </a:r>
          </a:p>
        </p:txBody>
      </p:sp>
      <p:sp>
        <p:nvSpPr>
          <p:cNvPr id="8" name="AutoShape 8">
            <a:extLst>
              <a:ext uri="{FF2B5EF4-FFF2-40B4-BE49-F238E27FC236}">
                <a16:creationId xmlns:a16="http://schemas.microsoft.com/office/drawing/2014/main" id="{17653958-D38A-B56C-0EB0-16916BE45AF5}"/>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
        <p:nvSpPr>
          <p:cNvPr id="9" name="CaixaDeTexto 8">
            <a:extLst>
              <a:ext uri="{FF2B5EF4-FFF2-40B4-BE49-F238E27FC236}">
                <a16:creationId xmlns:a16="http://schemas.microsoft.com/office/drawing/2014/main" id="{3E720B22-8581-FAB1-156F-01E21FD431FD}"/>
              </a:ext>
            </a:extLst>
          </p:cNvPr>
          <p:cNvSpPr txBox="1"/>
          <p:nvPr/>
        </p:nvSpPr>
        <p:spPr>
          <a:xfrm>
            <a:off x="1524000" y="2813694"/>
            <a:ext cx="8153400" cy="7232749"/>
          </a:xfrm>
          <a:prstGeom prst="rect">
            <a:avLst/>
          </a:prstGeom>
          <a:noFill/>
        </p:spPr>
        <p:txBody>
          <a:bodyPr wrap="square" rtlCol="0">
            <a:spAutoFit/>
          </a:bodyPr>
          <a:lstStyle/>
          <a:p>
            <a:r>
              <a:rPr lang="pt-BR" sz="3600" dirty="0">
                <a:solidFill>
                  <a:srgbClr val="002060"/>
                </a:solidFill>
                <a:latin typeface="Sabon Next LT" panose="02000500000000000000" pitchFamily="2" charset="0"/>
                <a:cs typeface="Sabon Next LT" panose="02000500000000000000" pitchFamily="2" charset="0"/>
              </a:rPr>
              <a:t>Apesar do crescimento expressivo do setor de tecnologia e da alta demanda por cientistas de dados, nem todos os grupos sociais têm acesso equitativo às formações, certificações e experiências que possibilitam a ascensão profissional nesse campo. Fatores como raça, gênero, origem socioeconômica e localização geográfica ainda influenciam significativamente as chances de alguém prosperar na área.</a:t>
            </a:r>
          </a:p>
          <a:p>
            <a:br>
              <a:rPr lang="pt-BR" sz="3200" dirty="0"/>
            </a:br>
            <a:endParaRPr lang="pt-BR" dirty="0">
              <a:latin typeface="Sabon Next LT" panose="02000500000000000000" pitchFamily="2" charset="0"/>
              <a:cs typeface="Sabon Next LT" panose="02000500000000000000" pitchFamily="2" charset="0"/>
            </a:endParaRPr>
          </a:p>
          <a:p>
            <a:endParaRPr lang="pt-BR" dirty="0">
              <a:latin typeface="Sabon Next LT" panose="02000500000000000000" pitchFamily="2" charset="0"/>
              <a:cs typeface="Sabon Next LT" panose="02000500000000000000" pitchFamily="2" charset="0"/>
            </a:endParaRPr>
          </a:p>
        </p:txBody>
      </p:sp>
      <p:pic>
        <p:nvPicPr>
          <p:cNvPr id="1028" name="Picture 4" descr="Imagem gerada">
            <a:extLst>
              <a:ext uri="{FF2B5EF4-FFF2-40B4-BE49-F238E27FC236}">
                <a16:creationId xmlns:a16="http://schemas.microsoft.com/office/drawing/2014/main" id="{E66E03B1-F0DD-BCE3-FDB2-5ADA20ACE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0" y="2813694"/>
            <a:ext cx="6569074" cy="656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549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3904-B5DE-CC58-9A5D-E9419F0894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3F1AF4-36FA-957B-800A-54A9515DF262}"/>
              </a:ext>
            </a:extLst>
          </p:cNvPr>
          <p:cNvSpPr/>
          <p:nvPr/>
        </p:nvSpPr>
        <p:spPr>
          <a:xfrm rot="3007081">
            <a:off x="8949227" y="5649441"/>
            <a:ext cx="10663992" cy="11045566"/>
          </a:xfrm>
          <a:custGeom>
            <a:avLst/>
            <a:gdLst/>
            <a:ahLst/>
            <a:cxnLst/>
            <a:rect l="l" t="t" r="r" b="b"/>
            <a:pathLst>
              <a:path w="10663992" h="11045566">
                <a:moveTo>
                  <a:pt x="0" y="0"/>
                </a:moveTo>
                <a:lnTo>
                  <a:pt x="10663992" y="0"/>
                </a:lnTo>
                <a:lnTo>
                  <a:pt x="10663992"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C2EA551C-1E1A-33E2-148C-FF886E3F65DE}"/>
              </a:ext>
            </a:extLst>
          </p:cNvPr>
          <p:cNvSpPr/>
          <p:nvPr/>
        </p:nvSpPr>
        <p:spPr>
          <a:xfrm rot="10134322">
            <a:off x="-2529068" y="-4689660"/>
            <a:ext cx="12090101" cy="9430279"/>
          </a:xfrm>
          <a:custGeom>
            <a:avLst/>
            <a:gdLst/>
            <a:ahLst/>
            <a:cxnLst/>
            <a:rect l="l" t="t" r="r" b="b"/>
            <a:pathLst>
              <a:path w="12090101" h="9430279">
                <a:moveTo>
                  <a:pt x="0" y="0"/>
                </a:moveTo>
                <a:lnTo>
                  <a:pt x="12090101" y="0"/>
                </a:lnTo>
                <a:lnTo>
                  <a:pt x="12090101" y="9430279"/>
                </a:lnTo>
                <a:lnTo>
                  <a:pt x="0" y="9430279"/>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sp>
        <p:nvSpPr>
          <p:cNvPr id="4" name="TextBox 4">
            <a:extLst>
              <a:ext uri="{FF2B5EF4-FFF2-40B4-BE49-F238E27FC236}">
                <a16:creationId xmlns:a16="http://schemas.microsoft.com/office/drawing/2014/main" id="{6AC1D177-2176-C18E-89D6-E79361140077}"/>
              </a:ext>
            </a:extLst>
          </p:cNvPr>
          <p:cNvSpPr txBox="1"/>
          <p:nvPr/>
        </p:nvSpPr>
        <p:spPr>
          <a:xfrm>
            <a:off x="1143000" y="3539372"/>
            <a:ext cx="16508997" cy="1844479"/>
          </a:xfrm>
          <a:prstGeom prst="rect">
            <a:avLst/>
          </a:prstGeom>
        </p:spPr>
        <p:txBody>
          <a:bodyPr wrap="square" lIns="0" tIns="0" rIns="0" bIns="0" rtlCol="0" anchor="t">
            <a:spAutoFit/>
          </a:bodyPr>
          <a:lstStyle/>
          <a:p>
            <a:pPr algn="ctr">
              <a:lnSpc>
                <a:spcPts val="7290"/>
              </a:lnSpc>
            </a:pPr>
            <a:r>
              <a:rPr lang="pt-BR" sz="6000" dirty="0">
                <a:solidFill>
                  <a:srgbClr val="3533CB"/>
                </a:solidFill>
                <a:latin typeface="Sabon Next LT" panose="02000500000000000000" pitchFamily="2" charset="0"/>
                <a:cs typeface="Sabon Next LT" panose="02000500000000000000" pitchFamily="2" charset="0"/>
              </a:rPr>
              <a:t>Como as desigualdades sociais afetam os salários dos profissionais no mercado de trabalho de dados?</a:t>
            </a:r>
            <a:endParaRPr lang="pt-BR" sz="41300" spc="801"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5" name="TextBox 5">
            <a:extLst>
              <a:ext uri="{FF2B5EF4-FFF2-40B4-BE49-F238E27FC236}">
                <a16:creationId xmlns:a16="http://schemas.microsoft.com/office/drawing/2014/main" id="{EA40BCC7-9370-6D1A-3203-6A689776B8A4}"/>
              </a:ext>
            </a:extLst>
          </p:cNvPr>
          <p:cNvSpPr txBox="1"/>
          <p:nvPr/>
        </p:nvSpPr>
        <p:spPr>
          <a:xfrm>
            <a:off x="3515983" y="6139988"/>
            <a:ext cx="11256034" cy="365549"/>
          </a:xfrm>
          <a:prstGeom prst="rect">
            <a:avLst/>
          </a:prstGeom>
        </p:spPr>
        <p:txBody>
          <a:bodyPr lIns="0" tIns="0" rIns="0" bIns="0" rtlCol="0" anchor="t">
            <a:spAutoFit/>
          </a:bodyPr>
          <a:lstStyle/>
          <a:p>
            <a:pPr algn="ctr">
              <a:lnSpc>
                <a:spcPts val="2800"/>
              </a:lnSpc>
            </a:pPr>
            <a:r>
              <a:rPr lang="pt-BR" sz="2800" noProof="0" dirty="0">
                <a:solidFill>
                  <a:srgbClr val="002060"/>
                </a:solidFill>
                <a:latin typeface="Sabon Next LT" panose="02000500000000000000" pitchFamily="2" charset="0"/>
                <a:ea typeface="Questrial"/>
                <a:cs typeface="Sabon Next LT" panose="02000500000000000000" pitchFamily="2" charset="0"/>
                <a:sym typeface="Questrial"/>
              </a:rPr>
              <a:t>Pergunta orientada a dados </a:t>
            </a:r>
          </a:p>
        </p:txBody>
      </p:sp>
      <p:sp>
        <p:nvSpPr>
          <p:cNvPr id="6" name="AutoShape 6">
            <a:extLst>
              <a:ext uri="{FF2B5EF4-FFF2-40B4-BE49-F238E27FC236}">
                <a16:creationId xmlns:a16="http://schemas.microsoft.com/office/drawing/2014/main" id="{E63875EE-5BDE-FEFE-CC92-736C70AB6D4B}"/>
              </a:ext>
            </a:extLst>
          </p:cNvPr>
          <p:cNvSpPr/>
          <p:nvPr/>
        </p:nvSpPr>
        <p:spPr>
          <a:xfrm>
            <a:off x="7285549" y="5803791"/>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Tree>
    <p:extLst>
      <p:ext uri="{BB962C8B-B14F-4D97-AF65-F5344CB8AC3E}">
        <p14:creationId xmlns:p14="http://schemas.microsoft.com/office/powerpoint/2010/main" val="36524536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10710603">
            <a:off x="15350608" y="-1614317"/>
            <a:ext cx="3817383" cy="5059183"/>
          </a:xfrm>
          <a:custGeom>
            <a:avLst/>
            <a:gdLst/>
            <a:ahLst/>
            <a:cxnLst/>
            <a:rect l="l" t="t" r="r" b="b"/>
            <a:pathLst>
              <a:path w="3817383" h="5059183">
                <a:moveTo>
                  <a:pt x="0" y="0"/>
                </a:moveTo>
                <a:lnTo>
                  <a:pt x="3817384" y="0"/>
                </a:lnTo>
                <a:lnTo>
                  <a:pt x="3817384" y="5059183"/>
                </a:lnTo>
                <a:lnTo>
                  <a:pt x="0" y="5059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p:cNvSpPr/>
          <p:nvPr/>
        </p:nvSpPr>
        <p:spPr>
          <a:xfrm rot="-1241271">
            <a:off x="-1651755" y="6757385"/>
            <a:ext cx="5130494" cy="6799449"/>
          </a:xfrm>
          <a:custGeom>
            <a:avLst/>
            <a:gdLst/>
            <a:ahLst/>
            <a:cxnLst/>
            <a:rect l="l" t="t" r="r" b="b"/>
            <a:pathLst>
              <a:path w="5130494" h="6799449">
                <a:moveTo>
                  <a:pt x="0" y="0"/>
                </a:moveTo>
                <a:lnTo>
                  <a:pt x="5130493" y="0"/>
                </a:lnTo>
                <a:lnTo>
                  <a:pt x="5130493" y="6799450"/>
                </a:lnTo>
                <a:lnTo>
                  <a:pt x="0" y="679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noProof="0" dirty="0"/>
          </a:p>
        </p:txBody>
      </p:sp>
      <p:grpSp>
        <p:nvGrpSpPr>
          <p:cNvPr id="9" name="Group 9"/>
          <p:cNvGrpSpPr/>
          <p:nvPr/>
        </p:nvGrpSpPr>
        <p:grpSpPr>
          <a:xfrm>
            <a:off x="1253611" y="2923679"/>
            <a:ext cx="2971800" cy="29158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noProof="0" dirty="0"/>
            </a:p>
          </p:txBody>
        </p:sp>
      </p:grpSp>
      <p:sp>
        <p:nvSpPr>
          <p:cNvPr id="13" name="AutoShape 13"/>
          <p:cNvSpPr/>
          <p:nvPr/>
        </p:nvSpPr>
        <p:spPr>
          <a:xfrm>
            <a:off x="7285549" y="2324100"/>
            <a:ext cx="3716901" cy="0"/>
          </a:xfrm>
          <a:prstGeom prst="line">
            <a:avLst/>
          </a:prstGeom>
          <a:ln w="38100" cap="flat">
            <a:solidFill>
              <a:srgbClr val="D9D9D9"/>
            </a:solidFill>
            <a:prstDash val="solid"/>
            <a:headEnd type="none" w="sm" len="sm"/>
            <a:tailEnd type="none" w="sm" len="sm"/>
          </a:ln>
        </p:spPr>
        <p:txBody>
          <a:bodyPr/>
          <a:lstStyle/>
          <a:p>
            <a:endParaRPr lang="pt-BR" noProof="0" dirty="0"/>
          </a:p>
        </p:txBody>
      </p:sp>
      <p:sp>
        <p:nvSpPr>
          <p:cNvPr id="19" name="TextBox 19"/>
          <p:cNvSpPr txBox="1"/>
          <p:nvPr/>
        </p:nvSpPr>
        <p:spPr>
          <a:xfrm>
            <a:off x="927233" y="1348214"/>
            <a:ext cx="16230600" cy="746230"/>
          </a:xfrm>
          <a:prstGeom prst="rect">
            <a:avLst/>
          </a:prstGeom>
        </p:spPr>
        <p:txBody>
          <a:bodyPr lIns="0" tIns="0" rIns="0" bIns="0" rtlCol="0" anchor="t">
            <a:spAutoFit/>
          </a:bodyPr>
          <a:lstStyle/>
          <a:p>
            <a:pPr algn="ctr">
              <a:lnSpc>
                <a:spcPts val="5400"/>
              </a:lnSpc>
            </a:pPr>
            <a:r>
              <a:rPr lang="pt-BR" sz="6600" spc="594" noProof="0" dirty="0">
                <a:solidFill>
                  <a:srgbClr val="FFFFFF"/>
                </a:solidFill>
                <a:latin typeface="Sabon Next LT" panose="02000500000000000000" pitchFamily="2" charset="0"/>
                <a:ea typeface="Questrial"/>
                <a:cs typeface="Sabon Next LT" panose="02000500000000000000" pitchFamily="2" charset="0"/>
                <a:sym typeface="Questrial"/>
              </a:rPr>
              <a:t>Limpeza e transformação de dados </a:t>
            </a:r>
          </a:p>
        </p:txBody>
      </p:sp>
      <p:grpSp>
        <p:nvGrpSpPr>
          <p:cNvPr id="37" name="Group 9">
            <a:extLst>
              <a:ext uri="{FF2B5EF4-FFF2-40B4-BE49-F238E27FC236}">
                <a16:creationId xmlns:a16="http://schemas.microsoft.com/office/drawing/2014/main" id="{D020FA10-C9AF-9CDE-D65F-B65A5FE01898}"/>
              </a:ext>
            </a:extLst>
          </p:cNvPr>
          <p:cNvGrpSpPr/>
          <p:nvPr/>
        </p:nvGrpSpPr>
        <p:grpSpPr>
          <a:xfrm>
            <a:off x="1253611" y="6437616"/>
            <a:ext cx="2971800" cy="2915887"/>
            <a:chOff x="-89293" y="-135775"/>
            <a:chExt cx="6350000" cy="6350000"/>
          </a:xfrm>
        </p:grpSpPr>
        <p:sp>
          <p:nvSpPr>
            <p:cNvPr id="38" name="Freeform 10">
              <a:extLst>
                <a:ext uri="{FF2B5EF4-FFF2-40B4-BE49-F238E27FC236}">
                  <a16:creationId xmlns:a16="http://schemas.microsoft.com/office/drawing/2014/main" id="{764A75C6-9CC0-98AB-A75F-C4863B8FDC04}"/>
                </a:ext>
              </a:extLst>
            </p:cNvPr>
            <p:cNvSpPr/>
            <p:nvPr/>
          </p:nvSpPr>
          <p:spPr>
            <a:xfrm>
              <a:off x="-89293" y="-135775"/>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noProof="0" dirty="0"/>
            </a:p>
          </p:txBody>
        </p:sp>
      </p:grpSp>
      <p:grpSp>
        <p:nvGrpSpPr>
          <p:cNvPr id="39" name="Group 9">
            <a:extLst>
              <a:ext uri="{FF2B5EF4-FFF2-40B4-BE49-F238E27FC236}">
                <a16:creationId xmlns:a16="http://schemas.microsoft.com/office/drawing/2014/main" id="{28B1553D-B761-6523-D980-B406A6E0B347}"/>
              </a:ext>
            </a:extLst>
          </p:cNvPr>
          <p:cNvGrpSpPr/>
          <p:nvPr/>
        </p:nvGrpSpPr>
        <p:grpSpPr>
          <a:xfrm>
            <a:off x="6192981" y="6437615"/>
            <a:ext cx="2971800" cy="2915887"/>
            <a:chOff x="0" y="0"/>
            <a:chExt cx="6350000" cy="6350000"/>
          </a:xfrm>
        </p:grpSpPr>
        <p:sp>
          <p:nvSpPr>
            <p:cNvPr id="40" name="Freeform 10">
              <a:extLst>
                <a:ext uri="{FF2B5EF4-FFF2-40B4-BE49-F238E27FC236}">
                  <a16:creationId xmlns:a16="http://schemas.microsoft.com/office/drawing/2014/main" id="{B7E5A268-DBB2-D936-719D-10C9EB00E44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noProof="0" dirty="0"/>
            </a:p>
          </p:txBody>
        </p:sp>
      </p:grpSp>
      <p:grpSp>
        <p:nvGrpSpPr>
          <p:cNvPr id="41" name="Group 9">
            <a:extLst>
              <a:ext uri="{FF2B5EF4-FFF2-40B4-BE49-F238E27FC236}">
                <a16:creationId xmlns:a16="http://schemas.microsoft.com/office/drawing/2014/main" id="{6D7E7643-9EBF-B771-8576-32923020CE70}"/>
              </a:ext>
            </a:extLst>
          </p:cNvPr>
          <p:cNvGrpSpPr/>
          <p:nvPr/>
        </p:nvGrpSpPr>
        <p:grpSpPr>
          <a:xfrm>
            <a:off x="6192981" y="2808086"/>
            <a:ext cx="2971800" cy="2915887"/>
            <a:chOff x="0" y="0"/>
            <a:chExt cx="6350000" cy="6350000"/>
          </a:xfrm>
        </p:grpSpPr>
        <p:sp>
          <p:nvSpPr>
            <p:cNvPr id="42" name="Freeform 10">
              <a:extLst>
                <a:ext uri="{FF2B5EF4-FFF2-40B4-BE49-F238E27FC236}">
                  <a16:creationId xmlns:a16="http://schemas.microsoft.com/office/drawing/2014/main" id="{C7AD62DE-5959-83B2-56A8-839EBBBFAF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noProof="0" dirty="0"/>
            </a:p>
          </p:txBody>
        </p:sp>
      </p:grpSp>
      <p:grpSp>
        <p:nvGrpSpPr>
          <p:cNvPr id="43" name="Group 9">
            <a:extLst>
              <a:ext uri="{FF2B5EF4-FFF2-40B4-BE49-F238E27FC236}">
                <a16:creationId xmlns:a16="http://schemas.microsoft.com/office/drawing/2014/main" id="{502A862B-376D-EB71-297B-71A762B2BB6E}"/>
              </a:ext>
            </a:extLst>
          </p:cNvPr>
          <p:cNvGrpSpPr/>
          <p:nvPr/>
        </p:nvGrpSpPr>
        <p:grpSpPr>
          <a:xfrm>
            <a:off x="11353800" y="2923679"/>
            <a:ext cx="2971800" cy="2915887"/>
            <a:chOff x="0" y="0"/>
            <a:chExt cx="6350000" cy="6350000"/>
          </a:xfrm>
        </p:grpSpPr>
        <p:sp>
          <p:nvSpPr>
            <p:cNvPr id="44" name="Freeform 10">
              <a:extLst>
                <a:ext uri="{FF2B5EF4-FFF2-40B4-BE49-F238E27FC236}">
                  <a16:creationId xmlns:a16="http://schemas.microsoft.com/office/drawing/2014/main" id="{431E7589-404D-217B-92E7-5B17133E67A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noProof="0" dirty="0"/>
            </a:p>
          </p:txBody>
        </p:sp>
      </p:grpSp>
      <p:sp>
        <p:nvSpPr>
          <p:cNvPr id="45" name="CaixaDeTexto 44">
            <a:extLst>
              <a:ext uri="{FF2B5EF4-FFF2-40B4-BE49-F238E27FC236}">
                <a16:creationId xmlns:a16="http://schemas.microsoft.com/office/drawing/2014/main" id="{DBCD7B34-7B91-6203-BD0D-9182C14EA63B}"/>
              </a:ext>
            </a:extLst>
          </p:cNvPr>
          <p:cNvSpPr txBox="1"/>
          <p:nvPr/>
        </p:nvSpPr>
        <p:spPr>
          <a:xfrm>
            <a:off x="1670866" y="3596792"/>
            <a:ext cx="2137289" cy="1569660"/>
          </a:xfrm>
          <a:prstGeom prst="rect">
            <a:avLst/>
          </a:prstGeom>
          <a:noFill/>
        </p:spPr>
        <p:txBody>
          <a:bodyPr wrap="square" rtlCol="0">
            <a:spAutoFit/>
          </a:bodyPr>
          <a:lstStyle/>
          <a:p>
            <a:pPr algn="ctr"/>
            <a:r>
              <a:rPr lang="pt-BR" sz="3200" b="1" dirty="0">
                <a:solidFill>
                  <a:schemeClr val="tx2">
                    <a:lumMod val="75000"/>
                  </a:schemeClr>
                </a:solidFill>
                <a:latin typeface="Sabon Next LT" panose="02000500000000000000" pitchFamily="2" charset="0"/>
                <a:cs typeface="Sabon Next LT" panose="02000500000000000000" pitchFamily="2" charset="0"/>
              </a:rPr>
              <a:t>Seleção dos atributos </a:t>
            </a:r>
          </a:p>
        </p:txBody>
      </p:sp>
      <p:sp>
        <p:nvSpPr>
          <p:cNvPr id="46" name="CaixaDeTexto 45">
            <a:extLst>
              <a:ext uri="{FF2B5EF4-FFF2-40B4-BE49-F238E27FC236}">
                <a16:creationId xmlns:a16="http://schemas.microsoft.com/office/drawing/2014/main" id="{CB9A6415-A854-C8A2-CACD-072D95BCAEC6}"/>
              </a:ext>
            </a:extLst>
          </p:cNvPr>
          <p:cNvSpPr txBox="1"/>
          <p:nvPr/>
        </p:nvSpPr>
        <p:spPr>
          <a:xfrm>
            <a:off x="1748448" y="6864506"/>
            <a:ext cx="1982123" cy="2062103"/>
          </a:xfrm>
          <a:prstGeom prst="rect">
            <a:avLst/>
          </a:prstGeom>
          <a:noFill/>
        </p:spPr>
        <p:txBody>
          <a:bodyPr wrap="square" rtlCol="0">
            <a:spAutoFit/>
          </a:bodyPr>
          <a:lstStyle/>
          <a:p>
            <a:pPr algn="ctr"/>
            <a:r>
              <a:rPr lang="pt-BR" sz="3200" b="1" dirty="0">
                <a:solidFill>
                  <a:schemeClr val="tx2">
                    <a:lumMod val="75000"/>
                  </a:schemeClr>
                </a:solidFill>
                <a:latin typeface="Sabon Next LT" panose="02000500000000000000" pitchFamily="2" charset="0"/>
                <a:cs typeface="Sabon Next LT" panose="02000500000000000000" pitchFamily="2" charset="0"/>
              </a:rPr>
              <a:t>Remoção de valores nulos </a:t>
            </a:r>
          </a:p>
        </p:txBody>
      </p:sp>
      <p:sp>
        <p:nvSpPr>
          <p:cNvPr id="47" name="CaixaDeTexto 46">
            <a:extLst>
              <a:ext uri="{FF2B5EF4-FFF2-40B4-BE49-F238E27FC236}">
                <a16:creationId xmlns:a16="http://schemas.microsoft.com/office/drawing/2014/main" id="{B07685AB-0D88-FD3C-78A3-DE1963FF23E0}"/>
              </a:ext>
            </a:extLst>
          </p:cNvPr>
          <p:cNvSpPr txBox="1"/>
          <p:nvPr/>
        </p:nvSpPr>
        <p:spPr>
          <a:xfrm>
            <a:off x="6612081" y="7018394"/>
            <a:ext cx="2133600" cy="1754326"/>
          </a:xfrm>
          <a:prstGeom prst="rect">
            <a:avLst/>
          </a:prstGeom>
          <a:noFill/>
        </p:spPr>
        <p:txBody>
          <a:bodyPr wrap="square" rtlCol="0">
            <a:spAutoFit/>
          </a:bodyPr>
          <a:lstStyle/>
          <a:p>
            <a:pPr algn="ctr"/>
            <a:r>
              <a:rPr lang="pt-BR" sz="3600" b="1" dirty="0">
                <a:solidFill>
                  <a:schemeClr val="tx2">
                    <a:lumMod val="75000"/>
                  </a:schemeClr>
                </a:solidFill>
                <a:latin typeface="Sabon Next LT" panose="02000500000000000000" pitchFamily="2" charset="0"/>
                <a:cs typeface="Sabon Next LT" panose="02000500000000000000" pitchFamily="2" charset="0"/>
              </a:rPr>
              <a:t>Remoção de outliers</a:t>
            </a:r>
          </a:p>
        </p:txBody>
      </p:sp>
      <p:sp>
        <p:nvSpPr>
          <p:cNvPr id="48" name="CaixaDeTexto 47">
            <a:extLst>
              <a:ext uri="{FF2B5EF4-FFF2-40B4-BE49-F238E27FC236}">
                <a16:creationId xmlns:a16="http://schemas.microsoft.com/office/drawing/2014/main" id="{599642DB-41C6-4ED7-08E6-84CD9DBD2378}"/>
              </a:ext>
            </a:extLst>
          </p:cNvPr>
          <p:cNvSpPr txBox="1"/>
          <p:nvPr/>
        </p:nvSpPr>
        <p:spPr>
          <a:xfrm>
            <a:off x="6612081" y="3326926"/>
            <a:ext cx="2133600" cy="1938992"/>
          </a:xfrm>
          <a:prstGeom prst="rect">
            <a:avLst/>
          </a:prstGeom>
          <a:noFill/>
        </p:spPr>
        <p:txBody>
          <a:bodyPr wrap="square" rtlCol="0">
            <a:spAutoFit/>
          </a:bodyPr>
          <a:lstStyle/>
          <a:p>
            <a:pPr algn="ctr"/>
            <a:r>
              <a:rPr lang="pt-BR" sz="2400" b="1" dirty="0">
                <a:solidFill>
                  <a:schemeClr val="tx2">
                    <a:lumMod val="75000"/>
                  </a:schemeClr>
                </a:solidFill>
                <a:latin typeface="Sabon Next LT" panose="02000500000000000000" pitchFamily="2" charset="0"/>
                <a:cs typeface="Sabon Next LT" panose="02000500000000000000" pitchFamily="2" charset="0"/>
              </a:rPr>
              <a:t>Conversão de dados em faixa para números inteiros </a:t>
            </a:r>
          </a:p>
        </p:txBody>
      </p:sp>
      <p:sp>
        <p:nvSpPr>
          <p:cNvPr id="49" name="CaixaDeTexto 48">
            <a:extLst>
              <a:ext uri="{FF2B5EF4-FFF2-40B4-BE49-F238E27FC236}">
                <a16:creationId xmlns:a16="http://schemas.microsoft.com/office/drawing/2014/main" id="{571531C1-E146-900B-A43A-8810121524EE}"/>
              </a:ext>
            </a:extLst>
          </p:cNvPr>
          <p:cNvSpPr txBox="1"/>
          <p:nvPr/>
        </p:nvSpPr>
        <p:spPr>
          <a:xfrm>
            <a:off x="11620500" y="3493640"/>
            <a:ext cx="2438400" cy="1938992"/>
          </a:xfrm>
          <a:prstGeom prst="rect">
            <a:avLst/>
          </a:prstGeom>
          <a:noFill/>
        </p:spPr>
        <p:txBody>
          <a:bodyPr wrap="square" rtlCol="0">
            <a:spAutoFit/>
          </a:bodyPr>
          <a:lstStyle/>
          <a:p>
            <a:pPr algn="ctr"/>
            <a:r>
              <a:rPr lang="pt-BR" sz="2400" b="1" dirty="0">
                <a:solidFill>
                  <a:schemeClr val="tx2">
                    <a:lumMod val="75000"/>
                  </a:schemeClr>
                </a:solidFill>
                <a:latin typeface="Sabon Next LT" panose="02000500000000000000" pitchFamily="2" charset="0"/>
                <a:cs typeface="Sabon Next LT" panose="02000500000000000000" pitchFamily="2" charset="0"/>
              </a:rPr>
              <a:t>Enriquecimento usando o atributo IDH da base de dados do IBGE</a:t>
            </a:r>
          </a:p>
        </p:txBody>
      </p:sp>
      <p:sp>
        <p:nvSpPr>
          <p:cNvPr id="55" name="Seta: para Baixo 54">
            <a:extLst>
              <a:ext uri="{FF2B5EF4-FFF2-40B4-BE49-F238E27FC236}">
                <a16:creationId xmlns:a16="http://schemas.microsoft.com/office/drawing/2014/main" id="{5FFA27EA-CB0D-0231-2F34-AAD43B24E773}"/>
              </a:ext>
            </a:extLst>
          </p:cNvPr>
          <p:cNvSpPr/>
          <p:nvPr/>
        </p:nvSpPr>
        <p:spPr>
          <a:xfrm>
            <a:off x="2299513" y="5691992"/>
            <a:ext cx="879991" cy="86556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56" name="Seta: para a Direita 55">
            <a:extLst>
              <a:ext uri="{FF2B5EF4-FFF2-40B4-BE49-F238E27FC236}">
                <a16:creationId xmlns:a16="http://schemas.microsoft.com/office/drawing/2014/main" id="{8881CEA7-A08A-42A2-B16C-A1D80EC55578}"/>
              </a:ext>
            </a:extLst>
          </p:cNvPr>
          <p:cNvSpPr/>
          <p:nvPr/>
        </p:nvSpPr>
        <p:spPr>
          <a:xfrm>
            <a:off x="4514372" y="7429500"/>
            <a:ext cx="1389648" cy="914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57" name="Seta: para Cima 56">
            <a:extLst>
              <a:ext uri="{FF2B5EF4-FFF2-40B4-BE49-F238E27FC236}">
                <a16:creationId xmlns:a16="http://schemas.microsoft.com/office/drawing/2014/main" id="{20C6ADE4-A9A9-CC68-DC65-BA8D64758A8B}"/>
              </a:ext>
            </a:extLst>
          </p:cNvPr>
          <p:cNvSpPr/>
          <p:nvPr/>
        </p:nvSpPr>
        <p:spPr>
          <a:xfrm>
            <a:off x="7285549" y="5581583"/>
            <a:ext cx="879991" cy="975971"/>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58" name="Seta: para a Direita 57">
            <a:extLst>
              <a:ext uri="{FF2B5EF4-FFF2-40B4-BE49-F238E27FC236}">
                <a16:creationId xmlns:a16="http://schemas.microsoft.com/office/drawing/2014/main" id="{FB3C5E41-A66E-176C-10E5-59B54E33DA45}"/>
              </a:ext>
            </a:extLst>
          </p:cNvPr>
          <p:cNvSpPr/>
          <p:nvPr/>
        </p:nvSpPr>
        <p:spPr>
          <a:xfrm>
            <a:off x="9525000" y="3771900"/>
            <a:ext cx="1477450" cy="99059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59" name="Freeform 27">
            <a:extLst>
              <a:ext uri="{FF2B5EF4-FFF2-40B4-BE49-F238E27FC236}">
                <a16:creationId xmlns:a16="http://schemas.microsoft.com/office/drawing/2014/main" id="{68CD1F33-E821-BB0F-5A55-A0C2A3426CC9}"/>
              </a:ext>
            </a:extLst>
          </p:cNvPr>
          <p:cNvSpPr/>
          <p:nvPr/>
        </p:nvSpPr>
        <p:spPr>
          <a:xfrm>
            <a:off x="11620500" y="6286499"/>
            <a:ext cx="5715225" cy="3561649"/>
          </a:xfrm>
          <a:custGeom>
            <a:avLst/>
            <a:gdLst/>
            <a:ahLst/>
            <a:cxnLst/>
            <a:rect l="l" t="t" r="r" b="b"/>
            <a:pathLst>
              <a:path w="1145964" h="1137141">
                <a:moveTo>
                  <a:pt x="90745" y="0"/>
                </a:moveTo>
                <a:lnTo>
                  <a:pt x="1055219" y="0"/>
                </a:lnTo>
                <a:cubicBezTo>
                  <a:pt x="1079286" y="0"/>
                  <a:pt x="1102367" y="9561"/>
                  <a:pt x="1119385" y="26579"/>
                </a:cubicBezTo>
                <a:cubicBezTo>
                  <a:pt x="1136403" y="43596"/>
                  <a:pt x="1145964" y="66678"/>
                  <a:pt x="1145964" y="90745"/>
                </a:cubicBezTo>
                <a:lnTo>
                  <a:pt x="1145964" y="1046396"/>
                </a:lnTo>
                <a:cubicBezTo>
                  <a:pt x="1145964" y="1070463"/>
                  <a:pt x="1136403" y="1093544"/>
                  <a:pt x="1119385" y="1110562"/>
                </a:cubicBezTo>
                <a:cubicBezTo>
                  <a:pt x="1102367" y="1127580"/>
                  <a:pt x="1079286" y="1137141"/>
                  <a:pt x="1055219" y="1137141"/>
                </a:cubicBezTo>
                <a:lnTo>
                  <a:pt x="90745" y="1137141"/>
                </a:lnTo>
                <a:cubicBezTo>
                  <a:pt x="66678" y="1137141"/>
                  <a:pt x="43596" y="1127580"/>
                  <a:pt x="26579" y="1110562"/>
                </a:cubicBezTo>
                <a:cubicBezTo>
                  <a:pt x="9561" y="1093544"/>
                  <a:pt x="0" y="1070463"/>
                  <a:pt x="0" y="1046396"/>
                </a:cubicBezTo>
                <a:lnTo>
                  <a:pt x="0" y="90745"/>
                </a:lnTo>
                <a:cubicBezTo>
                  <a:pt x="0" y="66678"/>
                  <a:pt x="9561" y="43596"/>
                  <a:pt x="26579" y="26579"/>
                </a:cubicBezTo>
                <a:cubicBezTo>
                  <a:pt x="43596" y="9561"/>
                  <a:pt x="66678" y="0"/>
                  <a:pt x="90745" y="0"/>
                </a:cubicBezTo>
                <a:close/>
              </a:path>
            </a:pathLst>
          </a:custGeom>
          <a:ln/>
        </p:spPr>
        <p:style>
          <a:lnRef idx="2">
            <a:schemeClr val="accent1"/>
          </a:lnRef>
          <a:fillRef idx="1">
            <a:schemeClr val="lt1"/>
          </a:fillRef>
          <a:effectRef idx="0">
            <a:schemeClr val="accent1"/>
          </a:effectRef>
          <a:fontRef idx="minor">
            <a:schemeClr val="dk1"/>
          </a:fontRef>
        </p:style>
        <p:txBody>
          <a:bodyPr/>
          <a:lstStyle/>
          <a:p>
            <a:endParaRPr lang="pt-BR" noProof="0" dirty="0"/>
          </a:p>
        </p:txBody>
      </p:sp>
      <p:sp>
        <p:nvSpPr>
          <p:cNvPr id="61" name="Seta: Curva para Baixo 60">
            <a:extLst>
              <a:ext uri="{FF2B5EF4-FFF2-40B4-BE49-F238E27FC236}">
                <a16:creationId xmlns:a16="http://schemas.microsoft.com/office/drawing/2014/main" id="{A98CC727-5B40-10A2-3E10-B1BA5789DCEC}"/>
              </a:ext>
            </a:extLst>
          </p:cNvPr>
          <p:cNvSpPr/>
          <p:nvPr/>
        </p:nvSpPr>
        <p:spPr>
          <a:xfrm rot="2652640">
            <a:off x="14780563" y="4538177"/>
            <a:ext cx="1955704" cy="1091523"/>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a:solidFill>
                <a:schemeClr val="tx1"/>
              </a:solidFill>
            </a:endParaRPr>
          </a:p>
        </p:txBody>
      </p:sp>
      <p:sp>
        <p:nvSpPr>
          <p:cNvPr id="62" name="CaixaDeTexto 61">
            <a:extLst>
              <a:ext uri="{FF2B5EF4-FFF2-40B4-BE49-F238E27FC236}">
                <a16:creationId xmlns:a16="http://schemas.microsoft.com/office/drawing/2014/main" id="{7E43E061-F882-5E46-C37C-83B70C545804}"/>
              </a:ext>
            </a:extLst>
          </p:cNvPr>
          <p:cNvSpPr txBox="1"/>
          <p:nvPr/>
        </p:nvSpPr>
        <p:spPr>
          <a:xfrm>
            <a:off x="11814576" y="7159382"/>
            <a:ext cx="2663536" cy="1815882"/>
          </a:xfrm>
          <a:prstGeom prst="rect">
            <a:avLst/>
          </a:prstGeom>
          <a:noFill/>
        </p:spPr>
        <p:txBody>
          <a:bodyPr wrap="square" rtlCol="0">
            <a:spAutoFit/>
          </a:bodyPr>
          <a:lstStyle/>
          <a:p>
            <a:r>
              <a:rPr lang="pt-BR" sz="2800" u="sng" dirty="0">
                <a:solidFill>
                  <a:schemeClr val="tx2">
                    <a:lumMod val="75000"/>
                  </a:schemeClr>
                </a:solidFill>
                <a:latin typeface="Sabon Next LT" panose="02000500000000000000" pitchFamily="2" charset="0"/>
                <a:cs typeface="Sabon Next LT" panose="02000500000000000000" pitchFamily="2" charset="0"/>
              </a:rPr>
              <a:t>Base original </a:t>
            </a:r>
          </a:p>
          <a:p>
            <a:endParaRPr lang="pt-BR" sz="2800" dirty="0">
              <a:solidFill>
                <a:schemeClr val="tx2">
                  <a:lumMod val="75000"/>
                </a:schemeClr>
              </a:solidFill>
              <a:latin typeface="Sabon Next LT" panose="02000500000000000000" pitchFamily="2" charset="0"/>
              <a:cs typeface="Sabon Next LT" panose="02000500000000000000" pitchFamily="2" charset="0"/>
            </a:endParaRPr>
          </a:p>
          <a:p>
            <a:pPr marL="457200" indent="-457200">
              <a:buFont typeface="Arial" panose="020B0604020202020204" pitchFamily="34" charset="0"/>
              <a:buChar char="•"/>
            </a:pPr>
            <a:r>
              <a:rPr lang="pt-BR" sz="2800" dirty="0">
                <a:solidFill>
                  <a:schemeClr val="tx2">
                    <a:lumMod val="75000"/>
                  </a:schemeClr>
                </a:solidFill>
                <a:latin typeface="Sabon Next LT" panose="02000500000000000000" pitchFamily="2" charset="0"/>
                <a:cs typeface="Sabon Next LT" panose="02000500000000000000" pitchFamily="2" charset="0"/>
              </a:rPr>
              <a:t>5293 linhas</a:t>
            </a:r>
          </a:p>
          <a:p>
            <a:pPr marL="457200" indent="-457200">
              <a:buFont typeface="Arial" panose="020B0604020202020204" pitchFamily="34" charset="0"/>
              <a:buChar char="•"/>
            </a:pPr>
            <a:r>
              <a:rPr lang="pt-BR" sz="2800" dirty="0">
                <a:solidFill>
                  <a:schemeClr val="tx2">
                    <a:lumMod val="75000"/>
                  </a:schemeClr>
                </a:solidFill>
                <a:latin typeface="Sabon Next LT" panose="02000500000000000000" pitchFamily="2" charset="0"/>
                <a:cs typeface="Sabon Next LT" panose="02000500000000000000" pitchFamily="2" charset="0"/>
              </a:rPr>
              <a:t>400 colunas </a:t>
            </a:r>
          </a:p>
        </p:txBody>
      </p:sp>
      <p:sp>
        <p:nvSpPr>
          <p:cNvPr id="63" name="CaixaDeTexto 62">
            <a:extLst>
              <a:ext uri="{FF2B5EF4-FFF2-40B4-BE49-F238E27FC236}">
                <a16:creationId xmlns:a16="http://schemas.microsoft.com/office/drawing/2014/main" id="{A3897985-10A2-9C24-73EC-9B86561F5E03}"/>
              </a:ext>
            </a:extLst>
          </p:cNvPr>
          <p:cNvSpPr txBox="1"/>
          <p:nvPr/>
        </p:nvSpPr>
        <p:spPr>
          <a:xfrm>
            <a:off x="14670231" y="7159382"/>
            <a:ext cx="2708789" cy="1815882"/>
          </a:xfrm>
          <a:prstGeom prst="rect">
            <a:avLst/>
          </a:prstGeom>
          <a:noFill/>
        </p:spPr>
        <p:txBody>
          <a:bodyPr wrap="square" rtlCol="0">
            <a:spAutoFit/>
          </a:bodyPr>
          <a:lstStyle/>
          <a:p>
            <a:r>
              <a:rPr lang="pt-BR" sz="2800" u="sng" dirty="0">
                <a:solidFill>
                  <a:schemeClr val="tx2">
                    <a:lumMod val="75000"/>
                  </a:schemeClr>
                </a:solidFill>
                <a:latin typeface="Sabon Next LT" panose="02000500000000000000" pitchFamily="2" charset="0"/>
                <a:cs typeface="Sabon Next LT" panose="02000500000000000000" pitchFamily="2" charset="0"/>
              </a:rPr>
              <a:t>Base tratada </a:t>
            </a:r>
          </a:p>
          <a:p>
            <a:endParaRPr lang="pt-BR" sz="2800" dirty="0">
              <a:solidFill>
                <a:schemeClr val="tx2">
                  <a:lumMod val="75000"/>
                </a:schemeClr>
              </a:solidFill>
              <a:latin typeface="Sabon Next LT" panose="02000500000000000000" pitchFamily="2" charset="0"/>
              <a:cs typeface="Sabon Next LT" panose="02000500000000000000" pitchFamily="2" charset="0"/>
            </a:endParaRPr>
          </a:p>
          <a:p>
            <a:pPr marL="457200" indent="-457200">
              <a:buFont typeface="Arial" panose="020B0604020202020204" pitchFamily="34" charset="0"/>
              <a:buChar char="•"/>
            </a:pPr>
            <a:r>
              <a:rPr lang="pt-BR" sz="2800" dirty="0">
                <a:solidFill>
                  <a:schemeClr val="tx2">
                    <a:lumMod val="75000"/>
                  </a:schemeClr>
                </a:solidFill>
                <a:latin typeface="Sabon Next LT" panose="02000500000000000000" pitchFamily="2" charset="0"/>
                <a:cs typeface="Sabon Next LT" panose="02000500000000000000" pitchFamily="2" charset="0"/>
              </a:rPr>
              <a:t>3639 linhas</a:t>
            </a:r>
          </a:p>
          <a:p>
            <a:pPr marL="457200" indent="-457200">
              <a:buFont typeface="Arial" panose="020B0604020202020204" pitchFamily="34" charset="0"/>
              <a:buChar char="•"/>
            </a:pPr>
            <a:r>
              <a:rPr lang="pt-BR" sz="2800" dirty="0">
                <a:solidFill>
                  <a:schemeClr val="tx2">
                    <a:lumMod val="75000"/>
                  </a:schemeClr>
                </a:solidFill>
                <a:latin typeface="Sabon Next LT" panose="02000500000000000000" pitchFamily="2" charset="0"/>
                <a:cs typeface="Sabon Next LT" panose="02000500000000000000" pitchFamily="2" charset="0"/>
              </a:rPr>
              <a:t>9 colunas </a:t>
            </a:r>
          </a:p>
        </p:txBody>
      </p:sp>
      <p:cxnSp>
        <p:nvCxnSpPr>
          <p:cNvPr id="65" name="Conector reto 64">
            <a:extLst>
              <a:ext uri="{FF2B5EF4-FFF2-40B4-BE49-F238E27FC236}">
                <a16:creationId xmlns:a16="http://schemas.microsoft.com/office/drawing/2014/main" id="{F3560179-FA2D-B9F3-E46E-DE62D1D7C12B}"/>
              </a:ext>
            </a:extLst>
          </p:cNvPr>
          <p:cNvCxnSpPr/>
          <p:nvPr/>
        </p:nvCxnSpPr>
        <p:spPr>
          <a:xfrm>
            <a:off x="14443476" y="6557554"/>
            <a:ext cx="0" cy="300554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rot="3007081">
            <a:off x="8949227" y="5649441"/>
            <a:ext cx="10663992" cy="11045566"/>
          </a:xfrm>
          <a:custGeom>
            <a:avLst/>
            <a:gdLst/>
            <a:ahLst/>
            <a:cxnLst/>
            <a:rect l="l" t="t" r="r" b="b"/>
            <a:pathLst>
              <a:path w="10663992" h="11045566">
                <a:moveTo>
                  <a:pt x="0" y="0"/>
                </a:moveTo>
                <a:lnTo>
                  <a:pt x="10663992" y="0"/>
                </a:lnTo>
                <a:lnTo>
                  <a:pt x="10663992"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p:cNvSpPr/>
          <p:nvPr/>
        </p:nvSpPr>
        <p:spPr>
          <a:xfrm rot="10134322">
            <a:off x="-2529068" y="-4689660"/>
            <a:ext cx="12090101" cy="9430279"/>
          </a:xfrm>
          <a:custGeom>
            <a:avLst/>
            <a:gdLst/>
            <a:ahLst/>
            <a:cxnLst/>
            <a:rect l="l" t="t" r="r" b="b"/>
            <a:pathLst>
              <a:path w="12090101" h="9430279">
                <a:moveTo>
                  <a:pt x="0" y="0"/>
                </a:moveTo>
                <a:lnTo>
                  <a:pt x="12090101" y="0"/>
                </a:lnTo>
                <a:lnTo>
                  <a:pt x="12090101" y="9430279"/>
                </a:lnTo>
                <a:lnTo>
                  <a:pt x="0" y="9430279"/>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noProof="0" dirty="0"/>
          </a:p>
        </p:txBody>
      </p:sp>
      <p:sp>
        <p:nvSpPr>
          <p:cNvPr id="4" name="TextBox 4"/>
          <p:cNvSpPr txBox="1"/>
          <p:nvPr/>
        </p:nvSpPr>
        <p:spPr>
          <a:xfrm>
            <a:off x="2710490" y="4288671"/>
            <a:ext cx="12867018" cy="1032077"/>
          </a:xfrm>
          <a:prstGeom prst="rect">
            <a:avLst/>
          </a:prstGeom>
        </p:spPr>
        <p:txBody>
          <a:bodyPr wrap="square" lIns="0" tIns="0" rIns="0" bIns="0" rtlCol="0" anchor="t">
            <a:spAutoFit/>
          </a:bodyPr>
          <a:lstStyle/>
          <a:p>
            <a:pPr algn="ctr">
              <a:lnSpc>
                <a:spcPts val="7290"/>
              </a:lnSpc>
            </a:pPr>
            <a:r>
              <a:rPr lang="pt-BR" sz="9600" spc="801" noProof="0" dirty="0">
                <a:solidFill>
                  <a:srgbClr val="3533CB"/>
                </a:solidFill>
                <a:latin typeface="Sabon Next LT" panose="02000500000000000000" pitchFamily="2" charset="0"/>
                <a:ea typeface="Questrial"/>
                <a:cs typeface="Sabon Next LT" panose="02000500000000000000" pitchFamily="2" charset="0"/>
                <a:sym typeface="Questrial"/>
              </a:rPr>
              <a:t>Análise Exploratória </a:t>
            </a:r>
          </a:p>
        </p:txBody>
      </p:sp>
      <p:sp>
        <p:nvSpPr>
          <p:cNvPr id="6" name="AutoShape 6"/>
          <p:cNvSpPr/>
          <p:nvPr/>
        </p:nvSpPr>
        <p:spPr>
          <a:xfrm>
            <a:off x="7285549" y="5803791"/>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BDCAE-4569-4722-E8F3-82B6FE9B4A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15BD23-0335-3375-6EEA-857A3B055CE8}"/>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2FBD724A-8B0A-BF58-8F7F-E7C9150C4BE8}"/>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421A08A4-ED22-A4DA-9E8F-72D1411F9F48}"/>
              </a:ext>
            </a:extLst>
          </p:cNvPr>
          <p:cNvSpPr txBox="1"/>
          <p:nvPr/>
        </p:nvSpPr>
        <p:spPr>
          <a:xfrm>
            <a:off x="3670878" y="1100234"/>
            <a:ext cx="10946241" cy="782265"/>
          </a:xfrm>
          <a:prstGeom prst="rect">
            <a:avLst/>
          </a:prstGeom>
        </p:spPr>
        <p:txBody>
          <a:bodyPr wrap="square" lIns="0" tIns="0" rIns="0" bIns="0" rtlCol="0" anchor="t">
            <a:spAutoFit/>
          </a:bodyPr>
          <a:lstStyle/>
          <a:p>
            <a:pPr algn="ctr">
              <a:lnSpc>
                <a:spcPts val="6136"/>
              </a:lnSpc>
            </a:pPr>
            <a:r>
              <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rPr>
              <a:t>Desigualdade de gênero e racial </a:t>
            </a:r>
          </a:p>
        </p:txBody>
      </p:sp>
      <p:sp>
        <p:nvSpPr>
          <p:cNvPr id="8" name="AutoShape 8">
            <a:extLst>
              <a:ext uri="{FF2B5EF4-FFF2-40B4-BE49-F238E27FC236}">
                <a16:creationId xmlns:a16="http://schemas.microsoft.com/office/drawing/2014/main" id="{F4261111-93DA-1053-54E5-4093BFB37F6A}"/>
              </a:ext>
            </a:extLst>
          </p:cNvPr>
          <p:cNvSpPr/>
          <p:nvPr/>
        </p:nvSpPr>
        <p:spPr>
          <a:xfrm>
            <a:off x="7285549" y="2189107"/>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7" name="Imagem 6">
            <a:extLst>
              <a:ext uri="{FF2B5EF4-FFF2-40B4-BE49-F238E27FC236}">
                <a16:creationId xmlns:a16="http://schemas.microsoft.com/office/drawing/2014/main" id="{C0A5ECC9-AB26-7C69-1351-6E9F0C915FBE}"/>
              </a:ext>
            </a:extLst>
          </p:cNvPr>
          <p:cNvPicPr>
            <a:picLocks noChangeAspect="1"/>
          </p:cNvPicPr>
          <p:nvPr/>
        </p:nvPicPr>
        <p:blipFill>
          <a:blip r:embed="rId4"/>
          <a:stretch>
            <a:fillRect/>
          </a:stretch>
        </p:blipFill>
        <p:spPr>
          <a:xfrm>
            <a:off x="1828800" y="3349759"/>
            <a:ext cx="6637049" cy="5600699"/>
          </a:xfrm>
          <a:prstGeom prst="rect">
            <a:avLst/>
          </a:prstGeom>
        </p:spPr>
      </p:pic>
      <p:pic>
        <p:nvPicPr>
          <p:cNvPr id="10" name="Imagem 9">
            <a:extLst>
              <a:ext uri="{FF2B5EF4-FFF2-40B4-BE49-F238E27FC236}">
                <a16:creationId xmlns:a16="http://schemas.microsoft.com/office/drawing/2014/main" id="{CE357EC6-8104-8685-1EC6-DC8858DD6C45}"/>
              </a:ext>
            </a:extLst>
          </p:cNvPr>
          <p:cNvPicPr>
            <a:picLocks noChangeAspect="1"/>
          </p:cNvPicPr>
          <p:nvPr/>
        </p:nvPicPr>
        <p:blipFill>
          <a:blip r:embed="rId5"/>
          <a:stretch>
            <a:fillRect/>
          </a:stretch>
        </p:blipFill>
        <p:spPr>
          <a:xfrm>
            <a:off x="10583400" y="3214326"/>
            <a:ext cx="5605463" cy="5871563"/>
          </a:xfrm>
          <a:prstGeom prst="rect">
            <a:avLst/>
          </a:prstGeom>
        </p:spPr>
      </p:pic>
    </p:spTree>
    <p:extLst>
      <p:ext uri="{BB962C8B-B14F-4D97-AF65-F5344CB8AC3E}">
        <p14:creationId xmlns:p14="http://schemas.microsoft.com/office/powerpoint/2010/main" val="36726436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E32BD-17F3-495F-A521-4591295958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245C41-0480-2008-FA11-AAE666CB6385}"/>
              </a:ext>
            </a:extLst>
          </p:cNvPr>
          <p:cNvSpPr/>
          <p:nvPr/>
        </p:nvSpPr>
        <p:spPr>
          <a:xfrm rot="3776947">
            <a:off x="14313479" y="-4031416"/>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3" name="Freeform 3">
            <a:extLst>
              <a:ext uri="{FF2B5EF4-FFF2-40B4-BE49-F238E27FC236}">
                <a16:creationId xmlns:a16="http://schemas.microsoft.com/office/drawing/2014/main" id="{874CBDBA-0182-6EF9-F8D9-56AED5147541}"/>
              </a:ext>
            </a:extLst>
          </p:cNvPr>
          <p:cNvSpPr/>
          <p:nvPr/>
        </p:nvSpPr>
        <p:spPr>
          <a:xfrm rot="7353738">
            <a:off x="-5230864" y="2497610"/>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noProof="0" dirty="0"/>
          </a:p>
        </p:txBody>
      </p:sp>
      <p:sp>
        <p:nvSpPr>
          <p:cNvPr id="6" name="TextBox 6">
            <a:extLst>
              <a:ext uri="{FF2B5EF4-FFF2-40B4-BE49-F238E27FC236}">
                <a16:creationId xmlns:a16="http://schemas.microsoft.com/office/drawing/2014/main" id="{E26C592E-769F-AA20-9186-6BAC1D5C65BD}"/>
              </a:ext>
            </a:extLst>
          </p:cNvPr>
          <p:cNvSpPr txBox="1"/>
          <p:nvPr/>
        </p:nvSpPr>
        <p:spPr>
          <a:xfrm>
            <a:off x="3670878" y="251795"/>
            <a:ext cx="10946241" cy="782265"/>
          </a:xfrm>
          <a:prstGeom prst="rect">
            <a:avLst/>
          </a:prstGeom>
        </p:spPr>
        <p:txBody>
          <a:bodyPr wrap="square" lIns="0" tIns="0" rIns="0" bIns="0" rtlCol="0" anchor="t">
            <a:spAutoFit/>
          </a:bodyPr>
          <a:lstStyle/>
          <a:p>
            <a:pPr algn="ctr">
              <a:lnSpc>
                <a:spcPts val="6136"/>
              </a:lnSpc>
            </a:pPr>
            <a:r>
              <a:rPr lang="pt-BR" sz="5200" spc="514" dirty="0">
                <a:solidFill>
                  <a:srgbClr val="3533CB"/>
                </a:solidFill>
                <a:latin typeface="Sabon Next LT" panose="02000500000000000000" pitchFamily="2" charset="0"/>
                <a:ea typeface="Questrial"/>
                <a:cs typeface="Sabon Next LT" panose="02000500000000000000" pitchFamily="2" charset="0"/>
                <a:sym typeface="Questrial"/>
              </a:rPr>
              <a:t>Histogramas </a:t>
            </a:r>
            <a:endParaRPr lang="pt-BR" sz="5200" spc="514" noProof="0" dirty="0">
              <a:solidFill>
                <a:srgbClr val="3533CB"/>
              </a:solidFill>
              <a:latin typeface="Sabon Next LT" panose="02000500000000000000" pitchFamily="2" charset="0"/>
              <a:ea typeface="Questrial"/>
              <a:cs typeface="Sabon Next LT" panose="02000500000000000000" pitchFamily="2" charset="0"/>
              <a:sym typeface="Questrial"/>
            </a:endParaRPr>
          </a:p>
        </p:txBody>
      </p:sp>
      <p:sp>
        <p:nvSpPr>
          <p:cNvPr id="8" name="AutoShape 8">
            <a:extLst>
              <a:ext uri="{FF2B5EF4-FFF2-40B4-BE49-F238E27FC236}">
                <a16:creationId xmlns:a16="http://schemas.microsoft.com/office/drawing/2014/main" id="{36449C73-86A5-82B1-7A8F-1D4BCC810EAD}"/>
              </a:ext>
            </a:extLst>
          </p:cNvPr>
          <p:cNvSpPr/>
          <p:nvPr/>
        </p:nvSpPr>
        <p:spPr>
          <a:xfrm>
            <a:off x="7285547" y="1257300"/>
            <a:ext cx="3716901" cy="0"/>
          </a:xfrm>
          <a:prstGeom prst="line">
            <a:avLst/>
          </a:prstGeom>
          <a:ln w="38100" cap="flat">
            <a:solidFill>
              <a:srgbClr val="3533CB"/>
            </a:solidFill>
            <a:prstDash val="solid"/>
            <a:headEnd type="none" w="sm" len="sm"/>
            <a:tailEnd type="none" w="sm" len="sm"/>
          </a:ln>
        </p:spPr>
        <p:txBody>
          <a:bodyPr/>
          <a:lstStyle/>
          <a:p>
            <a:endParaRPr lang="pt-BR" noProof="0" dirty="0"/>
          </a:p>
        </p:txBody>
      </p:sp>
      <p:pic>
        <p:nvPicPr>
          <p:cNvPr id="4" name="Imagem 3">
            <a:extLst>
              <a:ext uri="{FF2B5EF4-FFF2-40B4-BE49-F238E27FC236}">
                <a16:creationId xmlns:a16="http://schemas.microsoft.com/office/drawing/2014/main" id="{DDF9592E-2E2E-1855-3F89-7E04684C9487}"/>
              </a:ext>
            </a:extLst>
          </p:cNvPr>
          <p:cNvPicPr>
            <a:picLocks noChangeAspect="1"/>
          </p:cNvPicPr>
          <p:nvPr/>
        </p:nvPicPr>
        <p:blipFill>
          <a:blip r:embed="rId4"/>
          <a:stretch>
            <a:fillRect/>
          </a:stretch>
        </p:blipFill>
        <p:spPr>
          <a:xfrm>
            <a:off x="398187" y="2595233"/>
            <a:ext cx="8493941" cy="5105400"/>
          </a:xfrm>
          <a:prstGeom prst="rect">
            <a:avLst/>
          </a:prstGeom>
        </p:spPr>
      </p:pic>
      <p:pic>
        <p:nvPicPr>
          <p:cNvPr id="5" name="Imagem 4">
            <a:extLst>
              <a:ext uri="{FF2B5EF4-FFF2-40B4-BE49-F238E27FC236}">
                <a16:creationId xmlns:a16="http://schemas.microsoft.com/office/drawing/2014/main" id="{81FA4AC3-407D-1B92-5323-063C89C6F333}"/>
              </a:ext>
            </a:extLst>
          </p:cNvPr>
          <p:cNvPicPr>
            <a:picLocks noChangeAspect="1"/>
          </p:cNvPicPr>
          <p:nvPr/>
        </p:nvPicPr>
        <p:blipFill>
          <a:blip r:embed="rId5"/>
          <a:stretch>
            <a:fillRect/>
          </a:stretch>
        </p:blipFill>
        <p:spPr>
          <a:xfrm>
            <a:off x="9404734" y="2595236"/>
            <a:ext cx="8659066" cy="5105397"/>
          </a:xfrm>
          <a:prstGeom prst="rect">
            <a:avLst/>
          </a:prstGeom>
        </p:spPr>
      </p:pic>
    </p:spTree>
    <p:extLst>
      <p:ext uri="{BB962C8B-B14F-4D97-AF65-F5344CB8AC3E}">
        <p14:creationId xmlns:p14="http://schemas.microsoft.com/office/powerpoint/2010/main" val="1147535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977</Words>
  <Application>Microsoft Office PowerPoint</Application>
  <PresentationFormat>Personalizar</PresentationFormat>
  <Paragraphs>90</Paragraphs>
  <Slides>26</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26</vt:i4>
      </vt:variant>
    </vt:vector>
  </HeadingPairs>
  <TitlesOfParts>
    <vt:vector size="31" baseType="lpstr">
      <vt:lpstr>Sabon Next LT</vt:lpstr>
      <vt:lpstr>Arial</vt:lpstr>
      <vt:lpstr>Questrial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RAFAEL SILVESTRE DA SILVA</cp:lastModifiedBy>
  <cp:revision>70</cp:revision>
  <dcterms:created xsi:type="dcterms:W3CDTF">2006-08-16T00:00:00Z</dcterms:created>
  <dcterms:modified xsi:type="dcterms:W3CDTF">2025-06-26T19:48:26Z</dcterms:modified>
  <dc:identifier>DAGrYTRWB5w</dc:identifier>
</cp:coreProperties>
</file>